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76"/>
  </p:notesMasterIdLst>
  <p:sldIdLst>
    <p:sldId id="257" r:id="rId3"/>
    <p:sldId id="256" r:id="rId4"/>
    <p:sldId id="388" r:id="rId5"/>
    <p:sldId id="385" r:id="rId6"/>
    <p:sldId id="400" r:id="rId7"/>
    <p:sldId id="441" r:id="rId8"/>
    <p:sldId id="399" r:id="rId9"/>
    <p:sldId id="391" r:id="rId10"/>
    <p:sldId id="393" r:id="rId11"/>
    <p:sldId id="304" r:id="rId12"/>
    <p:sldId id="402" r:id="rId13"/>
    <p:sldId id="283" r:id="rId14"/>
    <p:sldId id="395" r:id="rId15"/>
    <p:sldId id="293" r:id="rId16"/>
    <p:sldId id="294" r:id="rId17"/>
    <p:sldId id="295" r:id="rId18"/>
    <p:sldId id="443" r:id="rId19"/>
    <p:sldId id="442" r:id="rId20"/>
    <p:sldId id="448" r:id="rId21"/>
    <p:sldId id="299" r:id="rId22"/>
    <p:sldId id="288" r:id="rId23"/>
    <p:sldId id="377" r:id="rId24"/>
    <p:sldId id="378" r:id="rId25"/>
    <p:sldId id="376" r:id="rId26"/>
    <p:sldId id="291" r:id="rId27"/>
    <p:sldId id="424" r:id="rId28"/>
    <p:sldId id="425" r:id="rId29"/>
    <p:sldId id="426" r:id="rId30"/>
    <p:sldId id="427" r:id="rId31"/>
    <p:sldId id="428" r:id="rId32"/>
    <p:sldId id="396" r:id="rId33"/>
    <p:sldId id="401" r:id="rId34"/>
    <p:sldId id="398" r:id="rId35"/>
    <p:sldId id="392" r:id="rId36"/>
    <p:sldId id="386" r:id="rId37"/>
    <p:sldId id="389" r:id="rId38"/>
    <p:sldId id="381" r:id="rId39"/>
    <p:sldId id="438" r:id="rId40"/>
    <p:sldId id="440" r:id="rId41"/>
    <p:sldId id="449" r:id="rId42"/>
    <p:sldId id="261" r:id="rId43"/>
    <p:sldId id="450" r:id="rId44"/>
    <p:sldId id="371" r:id="rId45"/>
    <p:sldId id="432" r:id="rId46"/>
    <p:sldId id="272" r:id="rId47"/>
    <p:sldId id="420" r:id="rId48"/>
    <p:sldId id="434" r:id="rId49"/>
    <p:sldId id="446" r:id="rId50"/>
    <p:sldId id="433" r:id="rId51"/>
    <p:sldId id="447" r:id="rId52"/>
    <p:sldId id="435" r:id="rId53"/>
    <p:sldId id="436" r:id="rId54"/>
    <p:sldId id="444" r:id="rId55"/>
    <p:sldId id="421" r:id="rId56"/>
    <p:sldId id="445" r:id="rId57"/>
    <p:sldId id="429" r:id="rId58"/>
    <p:sldId id="430" r:id="rId59"/>
    <p:sldId id="453" r:id="rId60"/>
    <p:sldId id="273" r:id="rId61"/>
    <p:sldId id="328" r:id="rId62"/>
    <p:sldId id="374" r:id="rId63"/>
    <p:sldId id="361" r:id="rId64"/>
    <p:sldId id="277" r:id="rId65"/>
    <p:sldId id="274" r:id="rId66"/>
    <p:sldId id="275" r:id="rId67"/>
    <p:sldId id="276" r:id="rId68"/>
    <p:sldId id="278" r:id="rId69"/>
    <p:sldId id="379" r:id="rId70"/>
    <p:sldId id="410" r:id="rId71"/>
    <p:sldId id="262" r:id="rId72"/>
    <p:sldId id="404" r:id="rId73"/>
    <p:sldId id="465" r:id="rId74"/>
    <p:sldId id="403" r:id="rId75"/>
  </p:sldIdLst>
  <p:sldSz cx="18288000" cy="10287000"/>
  <p:notesSz cx="6858000" cy="9144000"/>
  <p:embeddedFontLst>
    <p:embeddedFont>
      <p:font typeface="Assistant Regular" panose="020B0604020202020204" charset="-79"/>
      <p:regular r:id="rId77"/>
    </p:embeddedFont>
    <p:embeddedFont>
      <p:font typeface="Comic Sans MS" panose="030F0702030302020204" pitchFamily="66" charset="0"/>
      <p:regular r:id="rId78"/>
      <p:bold r:id="rId79"/>
      <p:italic r:id="rId80"/>
      <p:boldItalic r:id="rId81"/>
    </p:embeddedFont>
    <p:embeddedFont>
      <p:font typeface="Halant Medium" panose="020B0604020202020204" charset="0"/>
      <p:regular r:id="rId82"/>
    </p:embeddedFont>
    <p:embeddedFont>
      <p:font typeface="Halant Medium Bold" panose="020B0604020202020204" charset="0"/>
      <p:regular r:id="rId8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5" autoAdjust="0"/>
    <p:restoredTop sz="94622" autoAdjust="0"/>
  </p:normalViewPr>
  <p:slideViewPr>
    <p:cSldViewPr>
      <p:cViewPr varScale="1">
        <p:scale>
          <a:sx n="46" d="100"/>
          <a:sy n="46" d="100"/>
        </p:scale>
        <p:origin x="90" y="6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presProps" Target="presProps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font" Target="fonts/font3.fntdata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font" Target="fonts/font1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font" Target="fonts/font4.fntdata"/><Relationship Id="rId85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font" Target="fonts/font2.fntdata"/><Relationship Id="rId81" Type="http://schemas.openxmlformats.org/officeDocument/2006/relationships/font" Target="fonts/font5.fntdata"/><Relationship Id="rId86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tableStyles" Target="tableStyles.xml"/><Relationship Id="rId61" Type="http://schemas.openxmlformats.org/officeDocument/2006/relationships/slide" Target="slides/slide59.xml"/><Relationship Id="rId8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93348-0E5F-46CA-A54E-21A544FA8D63}" type="datetimeFigureOut">
              <a:rPr lang="en-AU" smtClean="0"/>
              <a:t>30/11/2025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BF66C0-916A-4277-A55A-9B407029C07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04040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2BDB5C3-AA39-9449-A866-85F6E985B54A}" type="slidenum">
              <a:rPr lang="en-US" sz="1200"/>
              <a:pPr/>
              <a:t>10</a:t>
            </a:fld>
            <a:endParaRPr lang="en-US" sz="1200"/>
          </a:p>
        </p:txBody>
      </p:sp>
      <p:sp>
        <p:nvSpPr>
          <p:cNvPr id="20173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17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102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BB759D9-DF87-4F4C-A479-B0633B937B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222F71-B8F9-8548-82BB-40729830BC24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58" name="Rectangle 2">
            <a:extLst>
              <a:ext uri="{FF2B5EF4-FFF2-40B4-BE49-F238E27FC236}">
                <a16:creationId xmlns:a16="http://schemas.microsoft.com/office/drawing/2014/main" id="{D012FBCE-C717-9F44-B84F-51467C8852AF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B393D89F-0979-FA4D-90E2-0D39E59FEC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9886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FF26AA3-0CEC-7D42-AD77-6EC13BBD0282}" type="slidenum">
              <a:rPr lang="en-US" sz="1200"/>
              <a:pPr/>
              <a:t>60</a:t>
            </a:fld>
            <a:endParaRPr lang="en-US" sz="1200"/>
          </a:p>
        </p:txBody>
      </p:sp>
      <p:sp>
        <p:nvSpPr>
          <p:cNvPr id="1433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0335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A53C2BF-83CB-BB43-96F7-B140C640F3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0DD58F-89EF-5246-B25B-45268505B0A2}" type="slidenum">
              <a:rPr lang="en-US" altLang="en-US"/>
              <a:pPr/>
              <a:t>61</a:t>
            </a:fld>
            <a:endParaRPr lang="en-US" altLang="en-US"/>
          </a:p>
        </p:txBody>
      </p:sp>
      <p:sp>
        <p:nvSpPr>
          <p:cNvPr id="48130" name="Rectangle 2">
            <a:extLst>
              <a:ext uri="{FF2B5EF4-FFF2-40B4-BE49-F238E27FC236}">
                <a16:creationId xmlns:a16="http://schemas.microsoft.com/office/drawing/2014/main" id="{B2C0CC14-17E6-E844-A55F-CAC57FC8671A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3A42CDDF-1060-B942-8D57-0D254F6583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40721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FCA59B1-854D-A14E-8384-93AC66BF7A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A23442-6603-8A4D-BB1D-C1B85563436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C230938F-0063-B748-9092-3043D22036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0DAEFF2D-6C9E-F34E-BD46-C158F53DCF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6395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5640"/>
            <a:ext cx="15544800" cy="22050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34485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5665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6610352"/>
            <a:ext cx="15544800" cy="2043113"/>
          </a:xfrm>
        </p:spPr>
        <p:txBody>
          <a:bodyPr anchor="t"/>
          <a:lstStyle>
            <a:lvl1pPr algn="l">
              <a:defRPr sz="6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4360070"/>
            <a:ext cx="15544800" cy="2250281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949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00302"/>
            <a:ext cx="80772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400302"/>
            <a:ext cx="80772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9872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2302670"/>
            <a:ext cx="8080376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1" y="3262313"/>
            <a:ext cx="8080376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3" y="2302670"/>
            <a:ext cx="8083550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3" y="3262313"/>
            <a:ext cx="8083550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9284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9001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5445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2" y="409575"/>
            <a:ext cx="6016626" cy="1743075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0" y="409577"/>
            <a:ext cx="10223501" cy="877967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2" y="2152652"/>
            <a:ext cx="6016626" cy="7036595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572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7200900"/>
            <a:ext cx="10972800" cy="850107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919163"/>
            <a:ext cx="10972800" cy="6172200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8051007"/>
            <a:ext cx="10972800" cy="1207293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4335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79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411959"/>
            <a:ext cx="4114800" cy="87772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11959"/>
            <a:ext cx="12039600" cy="87772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064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B7EF6-A983-FE4C-9178-E739FBB5C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11957"/>
            <a:ext cx="16459200" cy="17145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9B2F0-BFFA-CA4C-A0A9-21225A67DA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2400302"/>
            <a:ext cx="8077200" cy="67889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95DBC0-2A21-A244-B67F-EED297EAF5AE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9296400" y="2400300"/>
            <a:ext cx="8077200" cy="3278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6F3ED44-F328-4646-8868-716C820B8E04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9296400" y="5907884"/>
            <a:ext cx="8077200" cy="3281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D1741FE-7D60-D540-917A-0908A83AA7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9367838"/>
            <a:ext cx="4267200" cy="714375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DBAB603-70E0-B740-8A5A-DF9B8B2CD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48400" y="9367838"/>
            <a:ext cx="5791200" cy="714375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A57B100-551F-7D4B-A10B-AE2E8F7F2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106400" y="9367838"/>
            <a:ext cx="4267200" cy="714375"/>
          </a:xfrm>
        </p:spPr>
        <p:txBody>
          <a:bodyPr/>
          <a:lstStyle>
            <a:lvl1pPr>
              <a:defRPr/>
            </a:lvl1pPr>
          </a:lstStyle>
          <a:p>
            <a:fld id="{733ED175-ECE1-7A4F-B842-3228F25B0C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9655345"/>
      </p:ext>
    </p:extLst>
  </p:cSld>
  <p:clrMapOvr>
    <a:masterClrMapping/>
  </p:clrMapOvr>
  <p:transition spd="slow" advClick="0" advTm="5000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411957"/>
            <a:ext cx="16459200" cy="1714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400302"/>
            <a:ext cx="16459200" cy="6788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9534527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9534527"/>
            <a:ext cx="5791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9534527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785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685800" rtl="0" eaLnBrk="1" latinLnBrk="0" hangingPunct="1"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350" indent="-514350" algn="l" defTabSz="685800" rtl="0" eaLnBrk="1" latinLnBrk="0" hangingPunct="1">
        <a:spcBef>
          <a:spcPct val="20000"/>
        </a:spcBef>
        <a:buFont typeface="Arial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14425" indent="-428625" algn="l" defTabSz="685800" rtl="0" eaLnBrk="1" latinLnBrk="0" hangingPunct="1">
        <a:spcBef>
          <a:spcPct val="20000"/>
        </a:spcBef>
        <a:buFont typeface="Arial"/>
        <a:buChar char="–"/>
        <a:defRPr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685800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685800" rtl="0" eaLnBrk="1" latinLnBrk="0" hangingPunct="1">
        <a:spcBef>
          <a:spcPct val="20000"/>
        </a:spcBef>
        <a:buFont typeface="Arial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685800" rtl="0" eaLnBrk="1" latinLnBrk="0" hangingPunct="1">
        <a:spcBef>
          <a:spcPct val="20000"/>
        </a:spcBef>
        <a:buFont typeface="Arial"/>
        <a:buChar char="»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685800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685800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685800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685800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image" Target="../media/image1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3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g"/><Relationship Id="rId4" Type="http://schemas.openxmlformats.org/officeDocument/2006/relationships/image" Target="../media/image13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13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13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13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7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13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13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13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2.png"/><Relationship Id="rId7" Type="http://schemas.openxmlformats.org/officeDocument/2006/relationships/image" Target="../media/image3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13.svg"/><Relationship Id="rId9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2.png"/><Relationship Id="rId7" Type="http://schemas.openxmlformats.org/officeDocument/2006/relationships/image" Target="../media/image30.png"/><Relationship Id="rId12" Type="http://schemas.openxmlformats.org/officeDocument/2006/relationships/image" Target="../media/image3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5.png"/><Relationship Id="rId5" Type="http://schemas.openxmlformats.org/officeDocument/2006/relationships/image" Target="../media/image28.png"/><Relationship Id="rId10" Type="http://schemas.openxmlformats.org/officeDocument/2006/relationships/image" Target="../media/image34.png"/><Relationship Id="rId4" Type="http://schemas.openxmlformats.org/officeDocument/2006/relationships/image" Target="../media/image13.svg"/><Relationship Id="rId9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12.png"/><Relationship Id="rId7" Type="http://schemas.openxmlformats.org/officeDocument/2006/relationships/image" Target="../media/image30.png"/><Relationship Id="rId12" Type="http://schemas.openxmlformats.org/officeDocument/2006/relationships/image" Target="../media/image3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5.png"/><Relationship Id="rId5" Type="http://schemas.openxmlformats.org/officeDocument/2006/relationships/image" Target="../media/image28.png"/><Relationship Id="rId10" Type="http://schemas.openxmlformats.org/officeDocument/2006/relationships/image" Target="../media/image34.png"/><Relationship Id="rId4" Type="http://schemas.openxmlformats.org/officeDocument/2006/relationships/image" Target="../media/image13.svg"/><Relationship Id="rId9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12.png"/><Relationship Id="rId7" Type="http://schemas.openxmlformats.org/officeDocument/2006/relationships/image" Target="../media/image30.png"/><Relationship Id="rId12" Type="http://schemas.openxmlformats.org/officeDocument/2006/relationships/image" Target="../media/image3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5.png"/><Relationship Id="rId5" Type="http://schemas.openxmlformats.org/officeDocument/2006/relationships/image" Target="../media/image28.png"/><Relationship Id="rId10" Type="http://schemas.openxmlformats.org/officeDocument/2006/relationships/image" Target="../media/image34.png"/><Relationship Id="rId4" Type="http://schemas.openxmlformats.org/officeDocument/2006/relationships/image" Target="../media/image13.sv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4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g"/><Relationship Id="rId5" Type="http://schemas.openxmlformats.org/officeDocument/2006/relationships/image" Target="../media/image39.png"/><Relationship Id="rId4" Type="http://schemas.openxmlformats.org/officeDocument/2006/relationships/image" Target="../media/image13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4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png"/><Relationship Id="rId4" Type="http://schemas.openxmlformats.org/officeDocument/2006/relationships/image" Target="../media/image13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63.png"/><Relationship Id="rId4" Type="http://schemas.microsoft.com/office/2007/relationships/hdphoto" Target="../media/hdphoto1.wdp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0.jp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sv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jp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sv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jp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sv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jp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366E9035-4BA6-43F6-BB72-7F256ABA9B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798533"/>
            <a:ext cx="6863598" cy="692927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8198371-274C-4755-8A46-FC486CE7A84A}"/>
              </a:ext>
            </a:extLst>
          </p:cNvPr>
          <p:cNvSpPr/>
          <p:nvPr/>
        </p:nvSpPr>
        <p:spPr>
          <a:xfrm>
            <a:off x="10221856" y="2742416"/>
            <a:ext cx="6863598" cy="692927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73E397-9331-416A-850E-6722FA929D64}"/>
              </a:ext>
            </a:extLst>
          </p:cNvPr>
          <p:cNvSpPr txBox="1"/>
          <p:nvPr/>
        </p:nvSpPr>
        <p:spPr>
          <a:xfrm>
            <a:off x="9996055" y="3390900"/>
            <a:ext cx="73152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US" sz="6000" b="1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‘to assist</a:t>
            </a:r>
          </a:p>
          <a:p>
            <a:pPr algn="ctr" eaLnBrk="1" hangingPunct="1"/>
            <a:r>
              <a:rPr lang="en-US" sz="6000" b="1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the planet</a:t>
            </a:r>
            <a:r>
              <a:rPr lang="en-AU" sz="6000" b="1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’</a:t>
            </a:r>
            <a:r>
              <a:rPr lang="en-US" sz="6000" b="1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s return</a:t>
            </a:r>
          </a:p>
          <a:p>
            <a:pPr algn="ctr" eaLnBrk="1" hangingPunct="1"/>
            <a:r>
              <a:rPr lang="en-US" sz="6000" b="1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to harmony and balance</a:t>
            </a:r>
          </a:p>
          <a:p>
            <a:pPr algn="ctr" eaLnBrk="1" hangingPunct="1"/>
            <a:r>
              <a:rPr lang="en-US" sz="6000" b="1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through ethical</a:t>
            </a:r>
          </a:p>
          <a:p>
            <a:pPr algn="ctr" eaLnBrk="1" hangingPunct="1"/>
            <a:r>
              <a:rPr lang="en-US" sz="6000" b="1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Technologies</a:t>
            </a:r>
            <a:r>
              <a:rPr lang="en-AU" sz="6000" b="1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’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edia1-tesla">
            <a:hlinkClick r:id="" action="ppaction://media"/>
            <a:extLst>
              <a:ext uri="{FF2B5EF4-FFF2-40B4-BE49-F238E27FC236}">
                <a16:creationId xmlns:a16="http://schemas.microsoft.com/office/drawing/2014/main" id="{C902B43D-B14B-4A3E-8223-0E0781E6104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48000" y="342900"/>
            <a:ext cx="11658600" cy="874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7932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766854" y="6043023"/>
            <a:ext cx="984892" cy="94828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E84919D-F8A4-4FDB-9E9A-CC2AF78BD9F2}"/>
              </a:ext>
            </a:extLst>
          </p:cNvPr>
          <p:cNvSpPr/>
          <p:nvPr/>
        </p:nvSpPr>
        <p:spPr>
          <a:xfrm>
            <a:off x="813802" y="564751"/>
            <a:ext cx="16660396" cy="9157497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18" name="Group 18"/>
          <p:cNvGrpSpPr/>
          <p:nvPr/>
        </p:nvGrpSpPr>
        <p:grpSpPr>
          <a:xfrm>
            <a:off x="1084423" y="713867"/>
            <a:ext cx="16660395" cy="3703355"/>
            <a:chOff x="-3259840" y="-407191"/>
            <a:chExt cx="24244044" cy="3364318"/>
          </a:xfrm>
        </p:grpSpPr>
        <p:sp>
          <p:nvSpPr>
            <p:cNvPr id="19" name="TextBox 19"/>
            <p:cNvSpPr txBox="1"/>
            <p:nvPr/>
          </p:nvSpPr>
          <p:spPr>
            <a:xfrm>
              <a:off x="-3259840" y="-407191"/>
              <a:ext cx="24244044" cy="101355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9350"/>
                </a:lnSpc>
              </a:pPr>
              <a:endParaRPr lang="en-US" sz="5500" dirty="0">
                <a:solidFill>
                  <a:srgbClr val="103779"/>
                </a:solidFill>
                <a:latin typeface="Halant Medium Bold"/>
              </a:endParaRP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2277454"/>
              <a:ext cx="16170806" cy="6796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50"/>
                </a:lnSpc>
              </a:pPr>
              <a:endParaRPr lang="en-US" sz="3500" spc="-35" dirty="0">
                <a:solidFill>
                  <a:srgbClr val="103779"/>
                </a:solidFill>
                <a:latin typeface="Halant Medium"/>
              </a:endParaRPr>
            </a:p>
          </p:txBody>
        </p:sp>
      </p:grpSp>
      <p:pic>
        <p:nvPicPr>
          <p:cNvPr id="6" name="Picture 5" descr="A picture containing nature, blue&#10;&#10;Description automatically generated">
            <a:extLst>
              <a:ext uri="{FF2B5EF4-FFF2-40B4-BE49-F238E27FC236}">
                <a16:creationId xmlns:a16="http://schemas.microsoft.com/office/drawing/2014/main" id="{3A3D7420-0575-41A0-BEBF-1F9E18FE9E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192" y="406661"/>
            <a:ext cx="11112502" cy="931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132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766854" y="6043023"/>
            <a:ext cx="984892" cy="94828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E84919D-F8A4-4FDB-9E9A-CC2AF78BD9F2}"/>
              </a:ext>
            </a:extLst>
          </p:cNvPr>
          <p:cNvSpPr/>
          <p:nvPr/>
        </p:nvSpPr>
        <p:spPr>
          <a:xfrm>
            <a:off x="813802" y="564751"/>
            <a:ext cx="16660396" cy="9157497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18" name="Group 18"/>
          <p:cNvGrpSpPr/>
          <p:nvPr/>
        </p:nvGrpSpPr>
        <p:grpSpPr>
          <a:xfrm>
            <a:off x="1084423" y="713867"/>
            <a:ext cx="16660395" cy="8321509"/>
            <a:chOff x="-3259840" y="-407191"/>
            <a:chExt cx="24244044" cy="7559687"/>
          </a:xfrm>
        </p:grpSpPr>
        <p:sp>
          <p:nvSpPr>
            <p:cNvPr id="19" name="TextBox 19"/>
            <p:cNvSpPr txBox="1"/>
            <p:nvPr/>
          </p:nvSpPr>
          <p:spPr>
            <a:xfrm>
              <a:off x="-3259840" y="-407191"/>
              <a:ext cx="24244044" cy="755968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9350"/>
                </a:lnSpc>
              </a:pPr>
              <a:r>
                <a:rPr lang="en-US" sz="8500" dirty="0">
                  <a:solidFill>
                    <a:srgbClr val="103779"/>
                  </a:solidFill>
                  <a:latin typeface="Halant Medium Bold"/>
                </a:rPr>
                <a:t>Geopathic stress – above and below ground</a:t>
              </a:r>
            </a:p>
            <a:p>
              <a:pPr algn="ctr">
                <a:lnSpc>
                  <a:spcPts val="9350"/>
                </a:lnSpc>
              </a:pPr>
              <a:r>
                <a:rPr lang="en-US" sz="4400" dirty="0" err="1">
                  <a:solidFill>
                    <a:srgbClr val="103779"/>
                  </a:solidFill>
                  <a:latin typeface="Halant Medium Bold"/>
                </a:rPr>
                <a:t>Geopathy</a:t>
              </a:r>
              <a:r>
                <a:rPr lang="en-US" sz="4400" dirty="0">
                  <a:solidFill>
                    <a:srgbClr val="103779"/>
                  </a:solidFill>
                  <a:latin typeface="Halant Medium Bold"/>
                </a:rPr>
                <a:t> is the scientific theory that links the earth’s inherent radiation with the health of humans, plants and animals.</a:t>
              </a:r>
            </a:p>
            <a:p>
              <a:pPr algn="ctr">
                <a:lnSpc>
                  <a:spcPts val="9350"/>
                </a:lnSpc>
              </a:pPr>
              <a:r>
                <a:rPr lang="en-US" sz="4800" dirty="0">
                  <a:solidFill>
                    <a:srgbClr val="103779"/>
                  </a:solidFill>
                  <a:latin typeface="Halant Medium Bold"/>
                </a:rPr>
                <a:t>geo=earth         pathic=disease</a:t>
              </a:r>
            </a:p>
            <a:p>
              <a:pPr algn="ctr">
                <a:lnSpc>
                  <a:spcPts val="9350"/>
                </a:lnSpc>
              </a:pPr>
              <a:r>
                <a:rPr lang="en-US" sz="4800" dirty="0">
                  <a:solidFill>
                    <a:srgbClr val="103779"/>
                  </a:solidFill>
                  <a:latin typeface="Halant Medium Bold"/>
                </a:rPr>
                <a:t>We now have another form of geopathic stress, specifically caused by the invention of electricity.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2277454"/>
              <a:ext cx="16170806" cy="6796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50"/>
                </a:lnSpc>
              </a:pPr>
              <a:endParaRPr lang="en-US" sz="3500" spc="-35" dirty="0">
                <a:solidFill>
                  <a:srgbClr val="103779"/>
                </a:solidFill>
                <a:latin typeface="Halant Mediu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3235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ecorated, several&#10;&#10;Description automatically generated">
            <a:extLst>
              <a:ext uri="{FF2B5EF4-FFF2-40B4-BE49-F238E27FC236}">
                <a16:creationId xmlns:a16="http://schemas.microsoft.com/office/drawing/2014/main" id="{508155AD-B90D-49AF-BDB7-F871C65395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98478" y="-3326517"/>
            <a:ext cx="14701306" cy="1960174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766854" y="6043023"/>
            <a:ext cx="984892" cy="948285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1028700" y="3365457"/>
            <a:ext cx="12128105" cy="509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0"/>
              </a:lnSpc>
            </a:pPr>
            <a:endParaRPr lang="en-US" sz="3500" spc="-35" dirty="0">
              <a:solidFill>
                <a:srgbClr val="103779"/>
              </a:solidFill>
              <a:latin typeface="Halant Medium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0CD32C-A9B7-4B45-A6C4-56AEB7A12295}"/>
              </a:ext>
            </a:extLst>
          </p:cNvPr>
          <p:cNvSpPr/>
          <p:nvPr/>
        </p:nvSpPr>
        <p:spPr>
          <a:xfrm>
            <a:off x="685801" y="342900"/>
            <a:ext cx="17373600" cy="9296399"/>
          </a:xfrm>
          <a:prstGeom prst="rect">
            <a:avLst/>
          </a:prstGeom>
          <a:solidFill>
            <a:srgbClr val="FFFFFF">
              <a:alpha val="8117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0F71AA-3EC9-4898-B834-5C8FA609DA45}"/>
              </a:ext>
            </a:extLst>
          </p:cNvPr>
          <p:cNvSpPr txBox="1"/>
          <p:nvPr/>
        </p:nvSpPr>
        <p:spPr>
          <a:xfrm>
            <a:off x="2143991" y="955290"/>
            <a:ext cx="1523999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8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Halant Medium Bold" panose="020B0604020202020204" charset="0"/>
                <a:ea typeface="+mn-ea"/>
                <a:cs typeface="Halant Medium Bold" panose="020B0604020202020204" charset="0"/>
              </a:rPr>
              <a:t>Underground Geopathic Stress</a:t>
            </a:r>
          </a:p>
        </p:txBody>
      </p:sp>
    </p:spTree>
    <p:extLst>
      <p:ext uri="{BB962C8B-B14F-4D97-AF65-F5344CB8AC3E}">
        <p14:creationId xmlns:p14="http://schemas.microsoft.com/office/powerpoint/2010/main" val="889924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ecorated, several&#10;&#10;Description automatically generated">
            <a:extLst>
              <a:ext uri="{FF2B5EF4-FFF2-40B4-BE49-F238E27FC236}">
                <a16:creationId xmlns:a16="http://schemas.microsoft.com/office/drawing/2014/main" id="{508155AD-B90D-49AF-BDB7-F871C65395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98478" y="-3326517"/>
            <a:ext cx="14701306" cy="1960174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766854" y="6043023"/>
            <a:ext cx="984892" cy="948285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1028700" y="3365457"/>
            <a:ext cx="12128105" cy="509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0"/>
              </a:lnSpc>
            </a:pPr>
            <a:endParaRPr lang="en-US" sz="3500" spc="-35" dirty="0">
              <a:solidFill>
                <a:srgbClr val="103779"/>
              </a:solidFill>
              <a:latin typeface="Halant Medium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0CD32C-A9B7-4B45-A6C4-56AEB7A12295}"/>
              </a:ext>
            </a:extLst>
          </p:cNvPr>
          <p:cNvSpPr/>
          <p:nvPr/>
        </p:nvSpPr>
        <p:spPr>
          <a:xfrm>
            <a:off x="685801" y="342900"/>
            <a:ext cx="17373600" cy="9296399"/>
          </a:xfrm>
          <a:prstGeom prst="rect">
            <a:avLst/>
          </a:prstGeom>
          <a:solidFill>
            <a:srgbClr val="FFFFFF">
              <a:alpha val="8117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0F71AA-3EC9-4898-B834-5C8FA609DA45}"/>
              </a:ext>
            </a:extLst>
          </p:cNvPr>
          <p:cNvSpPr txBox="1"/>
          <p:nvPr/>
        </p:nvSpPr>
        <p:spPr>
          <a:xfrm>
            <a:off x="2143991" y="955290"/>
            <a:ext cx="1523999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8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Halant Medium Bold" panose="020B0604020202020204" charset="0"/>
                <a:ea typeface="+mn-ea"/>
                <a:cs typeface="Halant Medium Bold" panose="020B0604020202020204" charset="0"/>
              </a:rPr>
              <a:t>Underground Geopathic Stress</a:t>
            </a:r>
          </a:p>
        </p:txBody>
      </p:sp>
      <p:pic>
        <p:nvPicPr>
          <p:cNvPr id="4" name="Picture 3" descr="Shape, circle&#10;&#10;Description automatically generated">
            <a:extLst>
              <a:ext uri="{FF2B5EF4-FFF2-40B4-BE49-F238E27FC236}">
                <a16:creationId xmlns:a16="http://schemas.microsoft.com/office/drawing/2014/main" id="{6A1223CF-1AC6-49CE-BFFC-4CB80F2067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51" y="2561290"/>
            <a:ext cx="6160601" cy="51644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F1427B7-22D9-4C3D-AC13-4F6A800D4E75}"/>
              </a:ext>
            </a:extLst>
          </p:cNvPr>
          <p:cNvSpPr txBox="1"/>
          <p:nvPr/>
        </p:nvSpPr>
        <p:spPr>
          <a:xfrm>
            <a:off x="2143990" y="7725709"/>
            <a:ext cx="150010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72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ley lines</a:t>
            </a:r>
          </a:p>
        </p:txBody>
      </p:sp>
    </p:spTree>
    <p:extLst>
      <p:ext uri="{BB962C8B-B14F-4D97-AF65-F5344CB8AC3E}">
        <p14:creationId xmlns:p14="http://schemas.microsoft.com/office/powerpoint/2010/main" val="1145922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ecorated, several&#10;&#10;Description automatically generated">
            <a:extLst>
              <a:ext uri="{FF2B5EF4-FFF2-40B4-BE49-F238E27FC236}">
                <a16:creationId xmlns:a16="http://schemas.microsoft.com/office/drawing/2014/main" id="{508155AD-B90D-49AF-BDB7-F871C65395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98478" y="-3326517"/>
            <a:ext cx="14701306" cy="1960174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766854" y="6043023"/>
            <a:ext cx="984892" cy="948285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1028700" y="3365457"/>
            <a:ext cx="12128105" cy="509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0"/>
              </a:lnSpc>
            </a:pPr>
            <a:endParaRPr lang="en-US" sz="3500" spc="-35" dirty="0">
              <a:solidFill>
                <a:srgbClr val="103779"/>
              </a:solidFill>
              <a:latin typeface="Halant Medium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0CD32C-A9B7-4B45-A6C4-56AEB7A12295}"/>
              </a:ext>
            </a:extLst>
          </p:cNvPr>
          <p:cNvSpPr/>
          <p:nvPr/>
        </p:nvSpPr>
        <p:spPr>
          <a:xfrm>
            <a:off x="685801" y="342900"/>
            <a:ext cx="17373600" cy="9296399"/>
          </a:xfrm>
          <a:prstGeom prst="rect">
            <a:avLst/>
          </a:prstGeom>
          <a:solidFill>
            <a:srgbClr val="FFFFFF">
              <a:alpha val="8117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0F71AA-3EC9-4898-B834-5C8FA609DA45}"/>
              </a:ext>
            </a:extLst>
          </p:cNvPr>
          <p:cNvSpPr txBox="1"/>
          <p:nvPr/>
        </p:nvSpPr>
        <p:spPr>
          <a:xfrm>
            <a:off x="2143991" y="955290"/>
            <a:ext cx="1523999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8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Halant Medium Bold" panose="020B0604020202020204" charset="0"/>
                <a:ea typeface="+mn-ea"/>
                <a:cs typeface="Halant Medium Bold" panose="020B0604020202020204" charset="0"/>
              </a:rPr>
              <a:t>Underground Geopathic Stress</a:t>
            </a:r>
          </a:p>
        </p:txBody>
      </p:sp>
      <p:pic>
        <p:nvPicPr>
          <p:cNvPr id="4" name="Picture 3" descr="Shape, circle&#10;&#10;Description automatically generated">
            <a:extLst>
              <a:ext uri="{FF2B5EF4-FFF2-40B4-BE49-F238E27FC236}">
                <a16:creationId xmlns:a16="http://schemas.microsoft.com/office/drawing/2014/main" id="{6A1223CF-1AC6-49CE-BFFC-4CB80F2067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564" y="2561290"/>
            <a:ext cx="6160601" cy="5164419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6AE0CABA-4CCD-4127-BA6A-86631C915E63}"/>
              </a:ext>
            </a:extLst>
          </p:cNvPr>
          <p:cNvSpPr/>
          <p:nvPr/>
        </p:nvSpPr>
        <p:spPr>
          <a:xfrm>
            <a:off x="7145051" y="3162300"/>
            <a:ext cx="4455100" cy="4320901"/>
          </a:xfrm>
          <a:prstGeom prst="ellipse">
            <a:avLst/>
          </a:prstGeom>
          <a:blipFill dpi="0" rotWithShape="1">
            <a:blip r:embed="rId6"/>
            <a:srcRect/>
            <a:tile tx="0" ty="0" sx="100000" sy="100000" flip="none" algn="ctr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FD94B4-4261-4A55-9EB2-BDA43403058F}"/>
              </a:ext>
            </a:extLst>
          </p:cNvPr>
          <p:cNvSpPr txBox="1"/>
          <p:nvPr/>
        </p:nvSpPr>
        <p:spPr>
          <a:xfrm>
            <a:off x="2143990" y="7725709"/>
            <a:ext cx="150010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72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ley lines   artesian water </a:t>
            </a:r>
          </a:p>
        </p:txBody>
      </p:sp>
    </p:spTree>
    <p:extLst>
      <p:ext uri="{BB962C8B-B14F-4D97-AF65-F5344CB8AC3E}">
        <p14:creationId xmlns:p14="http://schemas.microsoft.com/office/powerpoint/2010/main" val="4257058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ecorated, several&#10;&#10;Description automatically generated">
            <a:extLst>
              <a:ext uri="{FF2B5EF4-FFF2-40B4-BE49-F238E27FC236}">
                <a16:creationId xmlns:a16="http://schemas.microsoft.com/office/drawing/2014/main" id="{508155AD-B90D-49AF-BDB7-F871C65395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98478" y="-3326517"/>
            <a:ext cx="14701306" cy="1960174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766854" y="6043023"/>
            <a:ext cx="984892" cy="948285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1028700" y="3365457"/>
            <a:ext cx="12128105" cy="509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0"/>
              </a:lnSpc>
            </a:pPr>
            <a:endParaRPr lang="en-US" sz="3500" spc="-35" dirty="0">
              <a:solidFill>
                <a:srgbClr val="103779"/>
              </a:solidFill>
              <a:latin typeface="Halant Medium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0CD32C-A9B7-4B45-A6C4-56AEB7A12295}"/>
              </a:ext>
            </a:extLst>
          </p:cNvPr>
          <p:cNvSpPr/>
          <p:nvPr/>
        </p:nvSpPr>
        <p:spPr>
          <a:xfrm>
            <a:off x="685801" y="342900"/>
            <a:ext cx="17373600" cy="9296399"/>
          </a:xfrm>
          <a:prstGeom prst="rect">
            <a:avLst/>
          </a:prstGeom>
          <a:solidFill>
            <a:srgbClr val="FFFFFF">
              <a:alpha val="8117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0F71AA-3EC9-4898-B834-5C8FA609DA45}"/>
              </a:ext>
            </a:extLst>
          </p:cNvPr>
          <p:cNvSpPr txBox="1"/>
          <p:nvPr/>
        </p:nvSpPr>
        <p:spPr>
          <a:xfrm>
            <a:off x="2143991" y="955290"/>
            <a:ext cx="1523999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8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Halant Medium Bold" panose="020B0604020202020204" charset="0"/>
                <a:ea typeface="+mn-ea"/>
                <a:cs typeface="Halant Medium Bold" panose="020B0604020202020204" charset="0"/>
              </a:rPr>
              <a:t>Underground Geopathic Stress</a:t>
            </a:r>
          </a:p>
        </p:txBody>
      </p:sp>
      <p:pic>
        <p:nvPicPr>
          <p:cNvPr id="4" name="Picture 3" descr="Shape, circle&#10;&#10;Description automatically generated">
            <a:extLst>
              <a:ext uri="{FF2B5EF4-FFF2-40B4-BE49-F238E27FC236}">
                <a16:creationId xmlns:a16="http://schemas.microsoft.com/office/drawing/2014/main" id="{6A1223CF-1AC6-49CE-BFFC-4CB80F2067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564" y="2628900"/>
            <a:ext cx="6160601" cy="5276059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6AE0CABA-4CCD-4127-BA6A-86631C915E63}"/>
              </a:ext>
            </a:extLst>
          </p:cNvPr>
          <p:cNvSpPr/>
          <p:nvPr/>
        </p:nvSpPr>
        <p:spPr>
          <a:xfrm>
            <a:off x="7145051" y="3162300"/>
            <a:ext cx="4455100" cy="4320901"/>
          </a:xfrm>
          <a:prstGeom prst="ellipse">
            <a:avLst/>
          </a:prstGeom>
          <a:blipFill dpi="0" rotWithShape="1">
            <a:blip r:embed="rId6"/>
            <a:srcRect/>
            <a:tile tx="0" ty="0" sx="100000" sy="10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0760E49-DFA0-4DB5-9AFF-3CA8B9F5C097}"/>
              </a:ext>
            </a:extLst>
          </p:cNvPr>
          <p:cNvSpPr/>
          <p:nvPr/>
        </p:nvSpPr>
        <p:spPr>
          <a:xfrm>
            <a:off x="12662955" y="3162300"/>
            <a:ext cx="4455101" cy="4411863"/>
          </a:xfrm>
          <a:prstGeom prst="ellipse">
            <a:avLst/>
          </a:prstGeom>
          <a:blipFill>
            <a:blip r:embed="rId7"/>
            <a:stretch>
              <a:fillRect l="-32018" t="-31725" r="-32018" b="-3172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5C0D57-51DE-4C7C-B18A-8982EC76F0E3}"/>
              </a:ext>
            </a:extLst>
          </p:cNvPr>
          <p:cNvSpPr txBox="1"/>
          <p:nvPr/>
        </p:nvSpPr>
        <p:spPr>
          <a:xfrm>
            <a:off x="2143990" y="7725709"/>
            <a:ext cx="159154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72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ley lines   artesian water   dry faults </a:t>
            </a:r>
          </a:p>
        </p:txBody>
      </p:sp>
    </p:spTree>
    <p:extLst>
      <p:ext uri="{BB962C8B-B14F-4D97-AF65-F5344CB8AC3E}">
        <p14:creationId xmlns:p14="http://schemas.microsoft.com/office/powerpoint/2010/main" val="13057058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ecorated, several&#10;&#10;Description automatically generated">
            <a:extLst>
              <a:ext uri="{FF2B5EF4-FFF2-40B4-BE49-F238E27FC236}">
                <a16:creationId xmlns:a16="http://schemas.microsoft.com/office/drawing/2014/main" id="{508155AD-B90D-49AF-BDB7-F871C65395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98478" y="-3326517"/>
            <a:ext cx="14701306" cy="1960174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766854" y="6043023"/>
            <a:ext cx="984892" cy="948285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1028700" y="3365457"/>
            <a:ext cx="12128105" cy="509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0"/>
              </a:lnSpc>
            </a:pPr>
            <a:endParaRPr lang="en-US" sz="3500" spc="-35" dirty="0">
              <a:solidFill>
                <a:srgbClr val="103779"/>
              </a:solidFill>
              <a:latin typeface="Halant Medium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0CD32C-A9B7-4B45-A6C4-56AEB7A12295}"/>
              </a:ext>
            </a:extLst>
          </p:cNvPr>
          <p:cNvSpPr/>
          <p:nvPr/>
        </p:nvSpPr>
        <p:spPr>
          <a:xfrm>
            <a:off x="685801" y="342900"/>
            <a:ext cx="17373600" cy="9296399"/>
          </a:xfrm>
          <a:prstGeom prst="rect">
            <a:avLst/>
          </a:prstGeom>
          <a:solidFill>
            <a:srgbClr val="FFFFFF">
              <a:alpha val="8117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0F71AA-3EC9-4898-B834-5C8FA609DA45}"/>
              </a:ext>
            </a:extLst>
          </p:cNvPr>
          <p:cNvSpPr txBox="1"/>
          <p:nvPr/>
        </p:nvSpPr>
        <p:spPr>
          <a:xfrm>
            <a:off x="2143991" y="955290"/>
            <a:ext cx="1523999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8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Halant Medium Bold" panose="020B0604020202020204" charset="0"/>
                <a:ea typeface="+mn-ea"/>
                <a:cs typeface="Halant Medium Bold" panose="020B0604020202020204" charset="0"/>
              </a:rPr>
              <a:t>Underground Geopathic Stress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AE0CABA-4CCD-4127-BA6A-86631C915E63}"/>
              </a:ext>
            </a:extLst>
          </p:cNvPr>
          <p:cNvSpPr/>
          <p:nvPr/>
        </p:nvSpPr>
        <p:spPr>
          <a:xfrm>
            <a:off x="7145051" y="3162300"/>
            <a:ext cx="4455100" cy="4320901"/>
          </a:xfrm>
          <a:prstGeom prst="ellipse">
            <a:avLst/>
          </a:prstGeom>
          <a:blipFill dpi="0" rotWithShape="1">
            <a:blip r:embed="rId5"/>
            <a:srcRect/>
            <a:tile tx="0" ty="0" sx="100000" sy="10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5C0D57-51DE-4C7C-B18A-8982EC76F0E3}"/>
              </a:ext>
            </a:extLst>
          </p:cNvPr>
          <p:cNvSpPr txBox="1"/>
          <p:nvPr/>
        </p:nvSpPr>
        <p:spPr>
          <a:xfrm>
            <a:off x="2143990" y="7725709"/>
            <a:ext cx="159154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72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                  artesian water</a:t>
            </a:r>
          </a:p>
        </p:txBody>
      </p:sp>
    </p:spTree>
    <p:extLst>
      <p:ext uri="{BB962C8B-B14F-4D97-AF65-F5344CB8AC3E}">
        <p14:creationId xmlns:p14="http://schemas.microsoft.com/office/powerpoint/2010/main" val="952910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cture containing indoor, blue, colorful, decorated&#10;&#10;Description automatically generated">
            <a:extLst>
              <a:ext uri="{FF2B5EF4-FFF2-40B4-BE49-F238E27FC236}">
                <a16:creationId xmlns:a16="http://schemas.microsoft.com/office/drawing/2014/main" id="{FACFF58B-6FC6-4D9E-8440-2E29BFFFCA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90" r="-204"/>
          <a:stretch/>
        </p:blipFill>
        <p:spPr>
          <a:xfrm>
            <a:off x="0" y="0"/>
            <a:ext cx="18745200" cy="1055135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0812C99-789C-426A-8BE6-A97D6DEB225F}"/>
              </a:ext>
            </a:extLst>
          </p:cNvPr>
          <p:cNvSpPr/>
          <p:nvPr/>
        </p:nvSpPr>
        <p:spPr>
          <a:xfrm>
            <a:off x="723899" y="632369"/>
            <a:ext cx="16840200" cy="9022262"/>
          </a:xfrm>
          <a:prstGeom prst="rect">
            <a:avLst/>
          </a:prstGeom>
          <a:solidFill>
            <a:schemeClr val="lt1">
              <a:alpha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8" name="Group 8"/>
          <p:cNvGrpSpPr/>
          <p:nvPr/>
        </p:nvGrpSpPr>
        <p:grpSpPr>
          <a:xfrm>
            <a:off x="1143000" y="1726253"/>
            <a:ext cx="16421099" cy="3036433"/>
            <a:chOff x="0" y="1403146"/>
            <a:chExt cx="10820400" cy="4048577"/>
          </a:xfrm>
        </p:grpSpPr>
        <p:sp>
          <p:nvSpPr>
            <p:cNvPr id="9" name="TextBox 9"/>
            <p:cNvSpPr txBox="1"/>
            <p:nvPr/>
          </p:nvSpPr>
          <p:spPr>
            <a:xfrm>
              <a:off x="0" y="1403146"/>
              <a:ext cx="10820400" cy="21672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700"/>
                </a:lnSpc>
              </a:pPr>
              <a:r>
                <a:rPr lang="en-US" sz="13000" dirty="0">
                  <a:solidFill>
                    <a:srgbClr val="103779"/>
                  </a:solidFill>
                  <a:latin typeface="Halant Medium Bold"/>
                </a:rPr>
                <a:t>Nikola Tesla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4887466"/>
              <a:ext cx="10820400" cy="5642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endParaRPr lang="en-US" sz="3000" spc="150" dirty="0">
                <a:solidFill>
                  <a:srgbClr val="103779"/>
                </a:solidFill>
                <a:latin typeface="Assistant Regular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D6327DF-84B1-43E8-A68E-5304918213D2}"/>
              </a:ext>
            </a:extLst>
          </p:cNvPr>
          <p:cNvSpPr txBox="1"/>
          <p:nvPr/>
        </p:nvSpPr>
        <p:spPr>
          <a:xfrm>
            <a:off x="2286000" y="3816155"/>
            <a:ext cx="14173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US" sz="54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 </a:t>
            </a:r>
          </a:p>
          <a:p>
            <a:pPr algn="ctr" eaLnBrk="1" hangingPunct="1"/>
            <a:r>
              <a:rPr lang="en-US" sz="54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 </a:t>
            </a:r>
            <a:r>
              <a:rPr lang="ja-JP" altLang="en-US" sz="54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“</a:t>
            </a:r>
            <a:r>
              <a:rPr lang="en-US" sz="54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The electricity I have invented will prove to be one of the most dangerous things on Earth to man...</a:t>
            </a:r>
            <a:r>
              <a:rPr lang="ja-JP" altLang="en-US" sz="54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”</a:t>
            </a:r>
            <a:r>
              <a:rPr lang="en-US" sz="54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604198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32018" t="-31725" r="-32018" b="-31725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766854" y="6043023"/>
            <a:ext cx="984892" cy="948285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1028700" y="3365457"/>
            <a:ext cx="12128105" cy="509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0"/>
              </a:lnSpc>
            </a:pPr>
            <a:endParaRPr lang="en-US" sz="3500" spc="-35" dirty="0">
              <a:solidFill>
                <a:srgbClr val="103779"/>
              </a:solidFill>
              <a:latin typeface="Halant Medium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0CD32C-A9B7-4B45-A6C4-56AEB7A12295}"/>
              </a:ext>
            </a:extLst>
          </p:cNvPr>
          <p:cNvSpPr/>
          <p:nvPr/>
        </p:nvSpPr>
        <p:spPr>
          <a:xfrm>
            <a:off x="685801" y="342900"/>
            <a:ext cx="17373600" cy="9296399"/>
          </a:xfrm>
          <a:prstGeom prst="rect">
            <a:avLst/>
          </a:prstGeom>
          <a:solidFill>
            <a:srgbClr val="FFFFFF">
              <a:alpha val="8117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0F71AA-3EC9-4898-B834-5C8FA609DA45}"/>
              </a:ext>
            </a:extLst>
          </p:cNvPr>
          <p:cNvSpPr txBox="1"/>
          <p:nvPr/>
        </p:nvSpPr>
        <p:spPr>
          <a:xfrm>
            <a:off x="1676401" y="955290"/>
            <a:ext cx="1570759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8500" dirty="0">
                <a:solidFill>
                  <a:srgbClr val="1F497D"/>
                </a:solidFill>
                <a:latin typeface="Halant Medium Bold" panose="020B0604020202020204" charset="0"/>
                <a:cs typeface="Halant Medium Bold" panose="020B0604020202020204" charset="0"/>
              </a:rPr>
              <a:t>Above Ground</a:t>
            </a:r>
            <a:r>
              <a:rPr kumimoji="0" lang="en-AU" sz="8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Halant Medium Bold" panose="020B0604020202020204" charset="0"/>
                <a:ea typeface="+mn-ea"/>
                <a:cs typeface="Halant Medium Bold" panose="020B0604020202020204" charset="0"/>
              </a:rPr>
              <a:t> Geopathic Stress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1427B7-22D9-4C3D-AC13-4F6A800D4E75}"/>
              </a:ext>
            </a:extLst>
          </p:cNvPr>
          <p:cNvSpPr txBox="1"/>
          <p:nvPr/>
        </p:nvSpPr>
        <p:spPr>
          <a:xfrm>
            <a:off x="2029692" y="3875212"/>
            <a:ext cx="1500100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72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EMF – electromagnetic fields</a:t>
            </a:r>
          </a:p>
          <a:p>
            <a:endParaRPr lang="en-AU" sz="7200" dirty="0">
              <a:solidFill>
                <a:schemeClr val="tx2"/>
              </a:solidFill>
              <a:latin typeface="Halant Medium Bold" panose="020B0604020202020204" charset="0"/>
              <a:cs typeface="Halant Medium Bold" panose="020B0604020202020204" charset="0"/>
            </a:endParaRPr>
          </a:p>
          <a:p>
            <a:pPr algn="ctr"/>
            <a:r>
              <a:rPr lang="en-AU" sz="72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EMR – electromagnetic radiation </a:t>
            </a:r>
          </a:p>
        </p:txBody>
      </p:sp>
    </p:spTree>
    <p:extLst>
      <p:ext uri="{BB962C8B-B14F-4D97-AF65-F5344CB8AC3E}">
        <p14:creationId xmlns:p14="http://schemas.microsoft.com/office/powerpoint/2010/main" val="2108485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cture containing indoor, blue, colorful, decorated&#10;&#10;Description automatically generated">
            <a:extLst>
              <a:ext uri="{FF2B5EF4-FFF2-40B4-BE49-F238E27FC236}">
                <a16:creationId xmlns:a16="http://schemas.microsoft.com/office/drawing/2014/main" id="{FACFF58B-6FC6-4D9E-8440-2E29BFFFCA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90" r="-204"/>
          <a:stretch/>
        </p:blipFill>
        <p:spPr>
          <a:xfrm>
            <a:off x="0" y="0"/>
            <a:ext cx="18745200" cy="1055135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0812C99-789C-426A-8BE6-A97D6DEB225F}"/>
              </a:ext>
            </a:extLst>
          </p:cNvPr>
          <p:cNvSpPr/>
          <p:nvPr/>
        </p:nvSpPr>
        <p:spPr>
          <a:xfrm>
            <a:off x="723899" y="632369"/>
            <a:ext cx="16840200" cy="9022262"/>
          </a:xfrm>
          <a:prstGeom prst="rect">
            <a:avLst/>
          </a:prstGeom>
          <a:solidFill>
            <a:schemeClr val="lt1">
              <a:alpha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8" name="Group 8"/>
          <p:cNvGrpSpPr/>
          <p:nvPr/>
        </p:nvGrpSpPr>
        <p:grpSpPr>
          <a:xfrm>
            <a:off x="5086349" y="1726253"/>
            <a:ext cx="8115300" cy="3036433"/>
            <a:chOff x="0" y="1403146"/>
            <a:chExt cx="10820400" cy="4048577"/>
          </a:xfrm>
        </p:grpSpPr>
        <p:sp>
          <p:nvSpPr>
            <p:cNvPr id="9" name="TextBox 9"/>
            <p:cNvSpPr txBox="1"/>
            <p:nvPr/>
          </p:nvSpPr>
          <p:spPr>
            <a:xfrm>
              <a:off x="0" y="1403146"/>
              <a:ext cx="10820400" cy="21672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700"/>
                </a:lnSpc>
              </a:pPr>
              <a:r>
                <a:rPr lang="en-US" sz="13000" dirty="0">
                  <a:solidFill>
                    <a:srgbClr val="103779"/>
                  </a:solidFill>
                  <a:latin typeface="Halant Medium Bold"/>
                </a:rPr>
                <a:t>Disclaimer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4887466"/>
              <a:ext cx="10820400" cy="5642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endParaRPr lang="en-US" sz="3000" spc="150" dirty="0">
                <a:solidFill>
                  <a:srgbClr val="103779"/>
                </a:solidFill>
                <a:latin typeface="Assistant Regular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BEA8738E-820E-44FB-85BC-3F356063107E}"/>
              </a:ext>
            </a:extLst>
          </p:cNvPr>
          <p:cNvSpPr txBox="1"/>
          <p:nvPr/>
        </p:nvSpPr>
        <p:spPr>
          <a:xfrm>
            <a:off x="1600200" y="2324100"/>
            <a:ext cx="155448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000" b="1" i="0" u="none" strike="noStrike" dirty="0">
              <a:solidFill>
                <a:schemeClr val="tx2"/>
              </a:solidFill>
              <a:effectLst/>
              <a:latin typeface="YADK36tItIs 0"/>
            </a:endParaRPr>
          </a:p>
          <a:p>
            <a:pPr algn="ctr"/>
            <a:r>
              <a:rPr lang="en-US" sz="4000" b="1" i="0" u="none" strike="noStrike" dirty="0">
                <a:solidFill>
                  <a:schemeClr val="tx2"/>
                </a:solidFill>
                <a:effectLst/>
                <a:latin typeface="YADK36tItIs 0"/>
              </a:rPr>
              <a:t>The information in this presentation does not take the place of professional or medical advice.</a:t>
            </a:r>
            <a:endParaRPr lang="en-US" sz="4000" dirty="0">
              <a:solidFill>
                <a:schemeClr val="tx2"/>
              </a:solidFill>
              <a:effectLst/>
              <a:latin typeface="YADK36tItIs 0"/>
            </a:endParaRPr>
          </a:p>
          <a:p>
            <a:pPr algn="ctr"/>
            <a:r>
              <a:rPr lang="en-US" sz="4000" b="1" i="0" u="none" strike="noStrike" dirty="0">
                <a:solidFill>
                  <a:schemeClr val="tx2"/>
                </a:solidFill>
                <a:effectLst/>
                <a:latin typeface="YADK36tItIs 0"/>
              </a:rPr>
              <a:t>Do not use our information to diagnose, treat, cure or prevent any disease for therapeutic purposes, or as a substitute for the advice of a health professional.</a:t>
            </a:r>
            <a:endParaRPr lang="en-US" sz="4000" dirty="0">
              <a:solidFill>
                <a:schemeClr val="tx2"/>
              </a:solidFill>
              <a:effectLst/>
              <a:latin typeface="YADK36tItIs 0"/>
            </a:endParaRPr>
          </a:p>
          <a:p>
            <a:pPr algn="ctr"/>
            <a:r>
              <a:rPr lang="en-US" sz="4000" b="1" i="0" u="none" strike="noStrike" dirty="0">
                <a:solidFill>
                  <a:schemeClr val="tx2"/>
                </a:solidFill>
                <a:effectLst/>
                <a:latin typeface="YADK36tItIs 0"/>
              </a:rPr>
              <a:t>We do not accept any liability for any injury, loss or damage caused by use of the information provided today.</a:t>
            </a:r>
            <a:endParaRPr lang="en-US" sz="4000" dirty="0">
              <a:solidFill>
                <a:schemeClr val="tx2"/>
              </a:solidFill>
              <a:effectLst/>
              <a:latin typeface="YADK36tItIs 0"/>
            </a:endParaRPr>
          </a:p>
          <a:p>
            <a:pPr algn="ctr"/>
            <a:r>
              <a:rPr lang="en-US" sz="4000" b="1" i="0" u="none" strike="noStrike" dirty="0">
                <a:solidFill>
                  <a:schemeClr val="tx2"/>
                </a:solidFill>
                <a:effectLst/>
                <a:latin typeface="YADK36tItIs 0"/>
              </a:rPr>
              <a:t>The information may include the views or recommendations of third parties and does not necessarily reflect the views of Tesla's Innovational Technologies.</a:t>
            </a:r>
            <a:endParaRPr lang="en-US" sz="4000" dirty="0">
              <a:solidFill>
                <a:schemeClr val="tx2"/>
              </a:solidFill>
              <a:effectLst/>
              <a:latin typeface="YADK36tItIs 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9000" b="-6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766854" y="6043023"/>
            <a:ext cx="984892" cy="948285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1028700" y="3365457"/>
            <a:ext cx="12128105" cy="509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0"/>
              </a:lnSpc>
            </a:pPr>
            <a:endParaRPr lang="en-US" sz="3500" spc="-35" dirty="0">
              <a:solidFill>
                <a:srgbClr val="103779"/>
              </a:solidFill>
              <a:latin typeface="Halant Medium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0CD32C-A9B7-4B45-A6C4-56AEB7A12295}"/>
              </a:ext>
            </a:extLst>
          </p:cNvPr>
          <p:cNvSpPr/>
          <p:nvPr/>
        </p:nvSpPr>
        <p:spPr>
          <a:xfrm>
            <a:off x="562331" y="495300"/>
            <a:ext cx="17373600" cy="9296399"/>
          </a:xfrm>
          <a:prstGeom prst="rect">
            <a:avLst/>
          </a:prstGeom>
          <a:solidFill>
            <a:srgbClr val="FFFFFF">
              <a:alpha val="8117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05B83821-542D-4F3D-9FC7-F494AC0E8B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078" y="1248572"/>
            <a:ext cx="12128105" cy="7789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1164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ecorated, several&#10;&#10;Description automatically generated">
            <a:extLst>
              <a:ext uri="{FF2B5EF4-FFF2-40B4-BE49-F238E27FC236}">
                <a16:creationId xmlns:a16="http://schemas.microsoft.com/office/drawing/2014/main" id="{508155AD-B90D-49AF-BDB7-F871C65395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98478" y="-3326517"/>
            <a:ext cx="14701306" cy="1960174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766854" y="6043023"/>
            <a:ext cx="984892" cy="948285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1028700" y="3365457"/>
            <a:ext cx="12128105" cy="509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0"/>
              </a:lnSpc>
            </a:pPr>
            <a:endParaRPr lang="en-US" sz="3500" spc="-35" dirty="0">
              <a:solidFill>
                <a:srgbClr val="103779"/>
              </a:solidFill>
              <a:latin typeface="Halant Medium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0CD32C-A9B7-4B45-A6C4-56AEB7A12295}"/>
              </a:ext>
            </a:extLst>
          </p:cNvPr>
          <p:cNvSpPr/>
          <p:nvPr/>
        </p:nvSpPr>
        <p:spPr>
          <a:xfrm>
            <a:off x="562331" y="495300"/>
            <a:ext cx="17373600" cy="9296399"/>
          </a:xfrm>
          <a:prstGeom prst="rect">
            <a:avLst/>
          </a:prstGeom>
          <a:solidFill>
            <a:srgbClr val="FFFFFF">
              <a:alpha val="8117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B08AF4-9497-459C-8647-80B1172080AA}"/>
              </a:ext>
            </a:extLst>
          </p:cNvPr>
          <p:cNvSpPr txBox="1"/>
          <p:nvPr/>
        </p:nvSpPr>
        <p:spPr>
          <a:xfrm>
            <a:off x="1600200" y="1299477"/>
            <a:ext cx="1565910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5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Above ground Geopathic Stress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B01858D-ED33-4E78-AC53-6F867F53F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9" r="9726" b="10527"/>
          <a:stretch>
            <a:fillRect/>
          </a:stretch>
        </p:blipFill>
        <p:spPr bwMode="auto">
          <a:xfrm>
            <a:off x="2133600" y="2891269"/>
            <a:ext cx="3002974" cy="4504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D2FCE72-C2D6-4433-B7D6-5E1A8BF7FF70}"/>
              </a:ext>
            </a:extLst>
          </p:cNvPr>
          <p:cNvSpPr txBox="1"/>
          <p:nvPr/>
        </p:nvSpPr>
        <p:spPr>
          <a:xfrm>
            <a:off x="1028700" y="7725709"/>
            <a:ext cx="161162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6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phone towers</a:t>
            </a:r>
          </a:p>
        </p:txBody>
      </p:sp>
    </p:spTree>
    <p:extLst>
      <p:ext uri="{BB962C8B-B14F-4D97-AF65-F5344CB8AC3E}">
        <p14:creationId xmlns:p14="http://schemas.microsoft.com/office/powerpoint/2010/main" val="32497265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ecorated, several&#10;&#10;Description automatically generated">
            <a:extLst>
              <a:ext uri="{FF2B5EF4-FFF2-40B4-BE49-F238E27FC236}">
                <a16:creationId xmlns:a16="http://schemas.microsoft.com/office/drawing/2014/main" id="{508155AD-B90D-49AF-BDB7-F871C65395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98478" y="-3326517"/>
            <a:ext cx="14701306" cy="1960174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766854" y="6043023"/>
            <a:ext cx="984892" cy="948285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1028700" y="3365457"/>
            <a:ext cx="12128105" cy="509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0"/>
              </a:lnSpc>
            </a:pPr>
            <a:endParaRPr lang="en-US" sz="3500" spc="-35" dirty="0">
              <a:solidFill>
                <a:srgbClr val="103779"/>
              </a:solidFill>
              <a:latin typeface="Halant Medium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0CD32C-A9B7-4B45-A6C4-56AEB7A12295}"/>
              </a:ext>
            </a:extLst>
          </p:cNvPr>
          <p:cNvSpPr/>
          <p:nvPr/>
        </p:nvSpPr>
        <p:spPr>
          <a:xfrm>
            <a:off x="562331" y="495300"/>
            <a:ext cx="17373600" cy="9296399"/>
          </a:xfrm>
          <a:prstGeom prst="rect">
            <a:avLst/>
          </a:prstGeom>
          <a:solidFill>
            <a:srgbClr val="FFFFFF">
              <a:alpha val="8117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B08AF4-9497-459C-8647-80B1172080AA}"/>
              </a:ext>
            </a:extLst>
          </p:cNvPr>
          <p:cNvSpPr txBox="1"/>
          <p:nvPr/>
        </p:nvSpPr>
        <p:spPr>
          <a:xfrm>
            <a:off x="1600200" y="1299477"/>
            <a:ext cx="1565910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5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Above ground Geopathic Stress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B01858D-ED33-4E78-AC53-6F867F53F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9" r="9726" b="10527"/>
          <a:stretch>
            <a:fillRect/>
          </a:stretch>
        </p:blipFill>
        <p:spPr bwMode="auto">
          <a:xfrm>
            <a:off x="2133600" y="2891269"/>
            <a:ext cx="3002974" cy="4504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D2FCE72-C2D6-4433-B7D6-5E1A8BF7FF70}"/>
              </a:ext>
            </a:extLst>
          </p:cNvPr>
          <p:cNvSpPr txBox="1"/>
          <p:nvPr/>
        </p:nvSpPr>
        <p:spPr>
          <a:xfrm>
            <a:off x="1028700" y="7725709"/>
            <a:ext cx="161162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6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phone towers   power lines</a:t>
            </a:r>
          </a:p>
        </p:txBody>
      </p:sp>
      <p:pic>
        <p:nvPicPr>
          <p:cNvPr id="10" name="Picture 2" descr="lights under power lines">
            <a:extLst>
              <a:ext uri="{FF2B5EF4-FFF2-40B4-BE49-F238E27FC236}">
                <a16:creationId xmlns:a16="http://schemas.microsoft.com/office/drawing/2014/main" id="{132762DD-9F7A-4A9A-9BB0-C7C77C1F9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38" t="13885" r="22881" b="50914"/>
          <a:stretch>
            <a:fillRect/>
          </a:stretch>
        </p:blipFill>
        <p:spPr bwMode="auto">
          <a:xfrm>
            <a:off x="6622750" y="2891269"/>
            <a:ext cx="4328963" cy="4504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73758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ecorated, several&#10;&#10;Description automatically generated">
            <a:extLst>
              <a:ext uri="{FF2B5EF4-FFF2-40B4-BE49-F238E27FC236}">
                <a16:creationId xmlns:a16="http://schemas.microsoft.com/office/drawing/2014/main" id="{508155AD-B90D-49AF-BDB7-F871C65395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98478" y="-3326517"/>
            <a:ext cx="14701306" cy="1960174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766854" y="6043023"/>
            <a:ext cx="984892" cy="948285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1028700" y="3365457"/>
            <a:ext cx="12128105" cy="509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0"/>
              </a:lnSpc>
            </a:pPr>
            <a:endParaRPr lang="en-US" sz="3500" spc="-35" dirty="0">
              <a:solidFill>
                <a:srgbClr val="103779"/>
              </a:solidFill>
              <a:latin typeface="Halant Medium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0CD32C-A9B7-4B45-A6C4-56AEB7A12295}"/>
              </a:ext>
            </a:extLst>
          </p:cNvPr>
          <p:cNvSpPr/>
          <p:nvPr/>
        </p:nvSpPr>
        <p:spPr>
          <a:xfrm>
            <a:off x="562331" y="495300"/>
            <a:ext cx="17373600" cy="9296399"/>
          </a:xfrm>
          <a:prstGeom prst="rect">
            <a:avLst/>
          </a:prstGeom>
          <a:solidFill>
            <a:srgbClr val="FFFFFF">
              <a:alpha val="8117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B08AF4-9497-459C-8647-80B1172080AA}"/>
              </a:ext>
            </a:extLst>
          </p:cNvPr>
          <p:cNvSpPr txBox="1"/>
          <p:nvPr/>
        </p:nvSpPr>
        <p:spPr>
          <a:xfrm>
            <a:off x="1600200" y="1299477"/>
            <a:ext cx="1565910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5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Above ground Geopathic Stress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B01858D-ED33-4E78-AC53-6F867F53F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9" r="9726" b="10527"/>
          <a:stretch>
            <a:fillRect/>
          </a:stretch>
        </p:blipFill>
        <p:spPr bwMode="auto">
          <a:xfrm>
            <a:off x="2133600" y="2891269"/>
            <a:ext cx="3002974" cy="4504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D2FCE72-C2D6-4433-B7D6-5E1A8BF7FF70}"/>
              </a:ext>
            </a:extLst>
          </p:cNvPr>
          <p:cNvSpPr txBox="1"/>
          <p:nvPr/>
        </p:nvSpPr>
        <p:spPr>
          <a:xfrm>
            <a:off x="1028700" y="7725709"/>
            <a:ext cx="161162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6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phone towers   power lines        transport </a:t>
            </a:r>
          </a:p>
        </p:txBody>
      </p:sp>
      <p:pic>
        <p:nvPicPr>
          <p:cNvPr id="10" name="Picture 2" descr="lights under power lines">
            <a:extLst>
              <a:ext uri="{FF2B5EF4-FFF2-40B4-BE49-F238E27FC236}">
                <a16:creationId xmlns:a16="http://schemas.microsoft.com/office/drawing/2014/main" id="{132762DD-9F7A-4A9A-9BB0-C7C77C1F9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38" t="13885" r="22881" b="50914"/>
          <a:stretch>
            <a:fillRect/>
          </a:stretch>
        </p:blipFill>
        <p:spPr bwMode="auto">
          <a:xfrm>
            <a:off x="6703832" y="2891269"/>
            <a:ext cx="4328963" cy="4504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 picture containing text, sky, way, scene&#10;&#10;Description automatically generated">
            <a:extLst>
              <a:ext uri="{FF2B5EF4-FFF2-40B4-BE49-F238E27FC236}">
                <a16:creationId xmlns:a16="http://schemas.microsoft.com/office/drawing/2014/main" id="{84B5EF05-7CF6-4D54-940A-89C02378790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38" t="21305" r="19467" b="18407"/>
          <a:stretch/>
        </p:blipFill>
        <p:spPr>
          <a:xfrm>
            <a:off x="12230813" y="2891269"/>
            <a:ext cx="4536041" cy="450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5641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32018" t="-31725" r="-32018" b="-31725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766854" y="6043023"/>
            <a:ext cx="984892" cy="948285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1028700" y="3365457"/>
            <a:ext cx="12128105" cy="509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0"/>
              </a:lnSpc>
            </a:pPr>
            <a:endParaRPr lang="en-US" sz="3500" spc="-35" dirty="0">
              <a:solidFill>
                <a:srgbClr val="103779"/>
              </a:solidFill>
              <a:latin typeface="Halant Medium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0CD32C-A9B7-4B45-A6C4-56AEB7A12295}"/>
              </a:ext>
            </a:extLst>
          </p:cNvPr>
          <p:cNvSpPr/>
          <p:nvPr/>
        </p:nvSpPr>
        <p:spPr>
          <a:xfrm>
            <a:off x="685801" y="342900"/>
            <a:ext cx="17373600" cy="9296399"/>
          </a:xfrm>
          <a:prstGeom prst="rect">
            <a:avLst/>
          </a:prstGeom>
          <a:solidFill>
            <a:srgbClr val="FFFFFF">
              <a:alpha val="8117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0F71AA-3EC9-4898-B834-5C8FA609DA45}"/>
              </a:ext>
            </a:extLst>
          </p:cNvPr>
          <p:cNvSpPr txBox="1"/>
          <p:nvPr/>
        </p:nvSpPr>
        <p:spPr>
          <a:xfrm>
            <a:off x="1676401" y="955290"/>
            <a:ext cx="1570759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8500" dirty="0">
                <a:solidFill>
                  <a:srgbClr val="1F497D"/>
                </a:solidFill>
                <a:latin typeface="Halant Medium Bold" panose="020B0604020202020204" charset="0"/>
                <a:cs typeface="Halant Medium Bold" panose="020B0604020202020204" charset="0"/>
              </a:rPr>
              <a:t>Above Ground</a:t>
            </a:r>
            <a:r>
              <a:rPr kumimoji="0" lang="en-AU" sz="8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Halant Medium Bold" panose="020B0604020202020204" charset="0"/>
                <a:ea typeface="+mn-ea"/>
                <a:cs typeface="Halant Medium Bold" panose="020B0604020202020204" charset="0"/>
              </a:rPr>
              <a:t> Geopathic Stress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1427B7-22D9-4C3D-AC13-4F6A800D4E75}"/>
              </a:ext>
            </a:extLst>
          </p:cNvPr>
          <p:cNvSpPr txBox="1"/>
          <p:nvPr/>
        </p:nvSpPr>
        <p:spPr>
          <a:xfrm>
            <a:off x="2143990" y="7725709"/>
            <a:ext cx="150010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72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our homes, our offices, our devices </a:t>
            </a:r>
          </a:p>
        </p:txBody>
      </p:sp>
      <p:pic>
        <p:nvPicPr>
          <p:cNvPr id="10" name="Picture 9" descr="A person using a computer&#10;&#10;Description automatically generated with low confidence">
            <a:extLst>
              <a:ext uri="{FF2B5EF4-FFF2-40B4-BE49-F238E27FC236}">
                <a16:creationId xmlns:a16="http://schemas.microsoft.com/office/drawing/2014/main" id="{F1CA3866-864E-4ED2-8139-3061A24861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252" y="2195463"/>
            <a:ext cx="6477000" cy="5429655"/>
          </a:xfrm>
          <a:prstGeom prst="rect">
            <a:avLst/>
          </a:prstGeom>
        </p:spPr>
      </p:pic>
      <p:pic>
        <p:nvPicPr>
          <p:cNvPr id="14" name="Picture 13" descr="A picture containing dark&#10;&#10;Description automatically generated">
            <a:extLst>
              <a:ext uri="{FF2B5EF4-FFF2-40B4-BE49-F238E27FC236}">
                <a16:creationId xmlns:a16="http://schemas.microsoft.com/office/drawing/2014/main" id="{B624FFD7-A653-40A3-A40E-1F22D566552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09" t="16803" r="21613" b="15592"/>
          <a:stretch/>
        </p:blipFill>
        <p:spPr>
          <a:xfrm>
            <a:off x="1330052" y="2450835"/>
            <a:ext cx="5029200" cy="5073692"/>
          </a:xfrm>
          <a:prstGeom prst="rect">
            <a:avLst/>
          </a:prstGeom>
        </p:spPr>
      </p:pic>
      <p:pic>
        <p:nvPicPr>
          <p:cNvPr id="16" name="Picture 15" descr="A satellite in space&#10;&#10;Description automatically generated with low confidence">
            <a:extLst>
              <a:ext uri="{FF2B5EF4-FFF2-40B4-BE49-F238E27FC236}">
                <a16:creationId xmlns:a16="http://schemas.microsoft.com/office/drawing/2014/main" id="{A680A607-0BBD-4620-9BB6-A418BCBC6FD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84" t="13580" r="29290" b="18813"/>
          <a:stretch/>
        </p:blipFill>
        <p:spPr>
          <a:xfrm>
            <a:off x="13156805" y="2450834"/>
            <a:ext cx="4102495" cy="5073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219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ecorated, several&#10;&#10;Description automatically generated">
            <a:extLst>
              <a:ext uri="{FF2B5EF4-FFF2-40B4-BE49-F238E27FC236}">
                <a16:creationId xmlns:a16="http://schemas.microsoft.com/office/drawing/2014/main" id="{508155AD-B90D-49AF-BDB7-F871C65395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98478" y="-3326517"/>
            <a:ext cx="14701306" cy="1960174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766854" y="6043023"/>
            <a:ext cx="984892" cy="948285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1028700" y="3365457"/>
            <a:ext cx="12128105" cy="509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0"/>
              </a:lnSpc>
            </a:pPr>
            <a:endParaRPr lang="en-US" sz="3500" spc="-35" dirty="0">
              <a:solidFill>
                <a:srgbClr val="103779"/>
              </a:solidFill>
              <a:latin typeface="Halant Medium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0CD32C-A9B7-4B45-A6C4-56AEB7A12295}"/>
              </a:ext>
            </a:extLst>
          </p:cNvPr>
          <p:cNvSpPr/>
          <p:nvPr/>
        </p:nvSpPr>
        <p:spPr>
          <a:xfrm>
            <a:off x="685801" y="342900"/>
            <a:ext cx="17373600" cy="9296399"/>
          </a:xfrm>
          <a:prstGeom prst="rect">
            <a:avLst/>
          </a:prstGeom>
          <a:solidFill>
            <a:srgbClr val="FFFFFF">
              <a:alpha val="8117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3" name="Picture 2" descr="Icon&#10;&#10;Description automatically generated with low confidence">
            <a:extLst>
              <a:ext uri="{FF2B5EF4-FFF2-40B4-BE49-F238E27FC236}">
                <a16:creationId xmlns:a16="http://schemas.microsoft.com/office/drawing/2014/main" id="{11A91F35-16FF-4458-9CC5-BDFAC003BF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253" y="430325"/>
            <a:ext cx="15619047" cy="880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0C0BE5-838E-49ED-84C7-81AA9B9F8F29}"/>
              </a:ext>
            </a:extLst>
          </p:cNvPr>
          <p:cNvSpPr txBox="1"/>
          <p:nvPr/>
        </p:nvSpPr>
        <p:spPr>
          <a:xfrm>
            <a:off x="6582019" y="930849"/>
            <a:ext cx="51239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5400" b="1" dirty="0">
                <a:solidFill>
                  <a:schemeClr val="accent1">
                    <a:lumMod val="50000"/>
                  </a:schemeClr>
                </a:solidFill>
                <a:latin typeface="Halant Medium" panose="020B0604020202020204" charset="0"/>
                <a:cs typeface="Halant Medium" panose="020B0604020202020204" charset="0"/>
              </a:rPr>
              <a:t>Geopathic Stress</a:t>
            </a:r>
          </a:p>
        </p:txBody>
      </p:sp>
    </p:spTree>
    <p:extLst>
      <p:ext uri="{BB962C8B-B14F-4D97-AF65-F5344CB8AC3E}">
        <p14:creationId xmlns:p14="http://schemas.microsoft.com/office/powerpoint/2010/main" val="24314182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ecorated, several&#10;&#10;Description automatically generated">
            <a:extLst>
              <a:ext uri="{FF2B5EF4-FFF2-40B4-BE49-F238E27FC236}">
                <a16:creationId xmlns:a16="http://schemas.microsoft.com/office/drawing/2014/main" id="{508155AD-B90D-49AF-BDB7-F871C65395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98478" y="-3326517"/>
            <a:ext cx="14701306" cy="1960174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766854" y="6043023"/>
            <a:ext cx="984892" cy="948285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1028700" y="3365457"/>
            <a:ext cx="12128105" cy="509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0"/>
              </a:lnSpc>
            </a:pPr>
            <a:endParaRPr lang="en-US" sz="3500" spc="-35" dirty="0">
              <a:solidFill>
                <a:srgbClr val="103779"/>
              </a:solidFill>
              <a:latin typeface="Halant Medium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0CD32C-A9B7-4B45-A6C4-56AEB7A12295}"/>
              </a:ext>
            </a:extLst>
          </p:cNvPr>
          <p:cNvSpPr/>
          <p:nvPr/>
        </p:nvSpPr>
        <p:spPr>
          <a:xfrm>
            <a:off x="685801" y="342900"/>
            <a:ext cx="17373600" cy="9296399"/>
          </a:xfrm>
          <a:prstGeom prst="rect">
            <a:avLst/>
          </a:prstGeom>
          <a:solidFill>
            <a:srgbClr val="FFFFFF">
              <a:alpha val="8117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3" name="Picture 2" descr="Icon&#10;&#10;Description automatically generated with low confidence">
            <a:extLst>
              <a:ext uri="{FF2B5EF4-FFF2-40B4-BE49-F238E27FC236}">
                <a16:creationId xmlns:a16="http://schemas.microsoft.com/office/drawing/2014/main" id="{11A91F35-16FF-4458-9CC5-BDFAC003BF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253" y="430325"/>
            <a:ext cx="15619047" cy="880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0C0BE5-838E-49ED-84C7-81AA9B9F8F29}"/>
              </a:ext>
            </a:extLst>
          </p:cNvPr>
          <p:cNvSpPr txBox="1"/>
          <p:nvPr/>
        </p:nvSpPr>
        <p:spPr>
          <a:xfrm>
            <a:off x="6582019" y="930849"/>
            <a:ext cx="51239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5400" b="1" dirty="0">
                <a:solidFill>
                  <a:schemeClr val="accent1">
                    <a:lumMod val="50000"/>
                  </a:schemeClr>
                </a:solidFill>
                <a:latin typeface="Halant Medium" panose="020B0604020202020204" charset="0"/>
                <a:cs typeface="Halant Medium" panose="020B0604020202020204" charset="0"/>
              </a:rPr>
              <a:t>Geopathic Stress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73E74E-BA7A-440A-803F-2D42348B29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162" y="4465740"/>
            <a:ext cx="9337676" cy="526098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08ADD19-13B2-4389-9267-5020AAA60276}"/>
              </a:ext>
            </a:extLst>
          </p:cNvPr>
          <p:cNvSpPr txBox="1"/>
          <p:nvPr/>
        </p:nvSpPr>
        <p:spPr>
          <a:xfrm>
            <a:off x="6775707" y="8115300"/>
            <a:ext cx="49468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000" b="1" dirty="0">
                <a:solidFill>
                  <a:schemeClr val="accent1">
                    <a:lumMod val="50000"/>
                  </a:schemeClr>
                </a:solidFill>
                <a:latin typeface="Halant Medium" panose="020B0604020202020204" charset="0"/>
                <a:cs typeface="Halant Medium" panose="020B0604020202020204" charset="0"/>
              </a:rPr>
              <a:t>underground running water</a:t>
            </a:r>
          </a:p>
        </p:txBody>
      </p:sp>
    </p:spTree>
    <p:extLst>
      <p:ext uri="{BB962C8B-B14F-4D97-AF65-F5344CB8AC3E}">
        <p14:creationId xmlns:p14="http://schemas.microsoft.com/office/powerpoint/2010/main" val="8261246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ecorated, several&#10;&#10;Description automatically generated">
            <a:extLst>
              <a:ext uri="{FF2B5EF4-FFF2-40B4-BE49-F238E27FC236}">
                <a16:creationId xmlns:a16="http://schemas.microsoft.com/office/drawing/2014/main" id="{508155AD-B90D-49AF-BDB7-F871C65395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98478" y="-3326517"/>
            <a:ext cx="14701306" cy="1960174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766854" y="6043023"/>
            <a:ext cx="984892" cy="948285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1028700" y="3365457"/>
            <a:ext cx="12128105" cy="509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0"/>
              </a:lnSpc>
            </a:pPr>
            <a:endParaRPr lang="en-US" sz="3500" spc="-35" dirty="0">
              <a:solidFill>
                <a:srgbClr val="103779"/>
              </a:solidFill>
              <a:latin typeface="Halant Medium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0CD32C-A9B7-4B45-A6C4-56AEB7A12295}"/>
              </a:ext>
            </a:extLst>
          </p:cNvPr>
          <p:cNvSpPr/>
          <p:nvPr/>
        </p:nvSpPr>
        <p:spPr>
          <a:xfrm>
            <a:off x="685801" y="342900"/>
            <a:ext cx="17373600" cy="9296399"/>
          </a:xfrm>
          <a:prstGeom prst="rect">
            <a:avLst/>
          </a:prstGeom>
          <a:solidFill>
            <a:srgbClr val="FFFFFF">
              <a:alpha val="8117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3" name="Picture 2" descr="Icon&#10;&#10;Description automatically generated with low confidence">
            <a:extLst>
              <a:ext uri="{FF2B5EF4-FFF2-40B4-BE49-F238E27FC236}">
                <a16:creationId xmlns:a16="http://schemas.microsoft.com/office/drawing/2014/main" id="{11A91F35-16FF-4458-9CC5-BDFAC003BF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253" y="430325"/>
            <a:ext cx="15619047" cy="880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0C0BE5-838E-49ED-84C7-81AA9B9F8F29}"/>
              </a:ext>
            </a:extLst>
          </p:cNvPr>
          <p:cNvSpPr txBox="1"/>
          <p:nvPr/>
        </p:nvSpPr>
        <p:spPr>
          <a:xfrm>
            <a:off x="6582019" y="930849"/>
            <a:ext cx="51239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5400" b="1" dirty="0">
                <a:solidFill>
                  <a:schemeClr val="accent1">
                    <a:lumMod val="50000"/>
                  </a:schemeClr>
                </a:solidFill>
                <a:latin typeface="Halant Medium" panose="020B0604020202020204" charset="0"/>
                <a:cs typeface="Halant Medium" panose="020B0604020202020204" charset="0"/>
              </a:rPr>
              <a:t>Geopathic Stress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73E74E-BA7A-440A-803F-2D42348B298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8" t="25918" r="24703"/>
          <a:stretch/>
        </p:blipFill>
        <p:spPr>
          <a:xfrm>
            <a:off x="6775707" y="5829300"/>
            <a:ext cx="4730494" cy="38974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08ADD19-13B2-4389-9267-5020AAA60276}"/>
              </a:ext>
            </a:extLst>
          </p:cNvPr>
          <p:cNvSpPr txBox="1"/>
          <p:nvPr/>
        </p:nvSpPr>
        <p:spPr>
          <a:xfrm>
            <a:off x="6775707" y="8115300"/>
            <a:ext cx="49468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000" b="1" dirty="0">
                <a:solidFill>
                  <a:schemeClr val="accent1">
                    <a:lumMod val="50000"/>
                  </a:schemeClr>
                </a:solidFill>
                <a:latin typeface="Halant Medium" panose="020B0604020202020204" charset="0"/>
                <a:cs typeface="Halant Medium" panose="020B0604020202020204" charset="0"/>
              </a:rPr>
              <a:t>underground running water</a:t>
            </a:r>
          </a:p>
        </p:txBody>
      </p:sp>
      <p:pic>
        <p:nvPicPr>
          <p:cNvPr id="10" name="Picture 9" descr="A picture containing aircraft, transport, airplane&#10;&#10;Description automatically generated">
            <a:extLst>
              <a:ext uri="{FF2B5EF4-FFF2-40B4-BE49-F238E27FC236}">
                <a16:creationId xmlns:a16="http://schemas.microsoft.com/office/drawing/2014/main" id="{71C0003E-613A-4ADE-B416-3D3BBA3EEC4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18" t="23733" r="32431" b="29363"/>
          <a:stretch/>
        </p:blipFill>
        <p:spPr>
          <a:xfrm>
            <a:off x="1640253" y="841012"/>
            <a:ext cx="3312747" cy="2563447"/>
          </a:xfrm>
          <a:prstGeom prst="rect">
            <a:avLst/>
          </a:prstGeom>
        </p:spPr>
      </p:pic>
      <p:pic>
        <p:nvPicPr>
          <p:cNvPr id="12" name="Picture 11" descr="A picture containing text, night sky&#10;&#10;Description automatically generated">
            <a:extLst>
              <a:ext uri="{FF2B5EF4-FFF2-40B4-BE49-F238E27FC236}">
                <a16:creationId xmlns:a16="http://schemas.microsoft.com/office/drawing/2014/main" id="{A53698F8-760B-4DD0-9965-A34A45DE2D2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00" t="26380" r="35492" b="28130"/>
          <a:stretch/>
        </p:blipFill>
        <p:spPr>
          <a:xfrm>
            <a:off x="14332338" y="4127491"/>
            <a:ext cx="2697206" cy="2311410"/>
          </a:xfrm>
          <a:prstGeom prst="rect">
            <a:avLst/>
          </a:prstGeom>
        </p:spPr>
      </p:pic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ACDE255B-EAB7-426C-AF51-1347F3D61AE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51" t="25033" r="36653" b="23442"/>
          <a:stretch/>
        </p:blipFill>
        <p:spPr>
          <a:xfrm>
            <a:off x="4383368" y="2430867"/>
            <a:ext cx="2533285" cy="2754799"/>
          </a:xfrm>
          <a:prstGeom prst="rect">
            <a:avLst/>
          </a:prstGeom>
        </p:spPr>
      </p:pic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04EC3ED2-1654-4C42-895C-69A64B688ED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42" t="23102" r="35859" b="18414"/>
          <a:stretch/>
        </p:blipFill>
        <p:spPr>
          <a:xfrm>
            <a:off x="11897290" y="2207317"/>
            <a:ext cx="2642962" cy="3201897"/>
          </a:xfrm>
          <a:prstGeom prst="rect">
            <a:avLst/>
          </a:prstGeom>
        </p:spPr>
      </p:pic>
      <p:pic>
        <p:nvPicPr>
          <p:cNvPr id="18" name="Picture 17" descr="A picture containing text&#10;&#10;Description automatically generated">
            <a:extLst>
              <a:ext uri="{FF2B5EF4-FFF2-40B4-BE49-F238E27FC236}">
                <a16:creationId xmlns:a16="http://schemas.microsoft.com/office/drawing/2014/main" id="{8474F162-682D-4276-BE16-5A69A010B30B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58" t="25443" r="36177" b="17977"/>
          <a:stretch/>
        </p:blipFill>
        <p:spPr>
          <a:xfrm>
            <a:off x="14753167" y="930849"/>
            <a:ext cx="2885405" cy="350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4287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ecorated, several&#10;&#10;Description automatically generated">
            <a:extLst>
              <a:ext uri="{FF2B5EF4-FFF2-40B4-BE49-F238E27FC236}">
                <a16:creationId xmlns:a16="http://schemas.microsoft.com/office/drawing/2014/main" id="{508155AD-B90D-49AF-BDB7-F871C65395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" r="24066"/>
          <a:stretch/>
        </p:blipFill>
        <p:spPr>
          <a:xfrm rot="5400000">
            <a:off x="3629381" y="-5057420"/>
            <a:ext cx="11163300" cy="1952553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766854" y="6043023"/>
            <a:ext cx="984892" cy="948285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1028700" y="3365457"/>
            <a:ext cx="12128105" cy="509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0"/>
              </a:lnSpc>
            </a:pPr>
            <a:endParaRPr lang="en-US" sz="3500" spc="-35" dirty="0">
              <a:solidFill>
                <a:srgbClr val="103779"/>
              </a:solidFill>
              <a:latin typeface="Halant Medium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0CD32C-A9B7-4B45-A6C4-56AEB7A12295}"/>
              </a:ext>
            </a:extLst>
          </p:cNvPr>
          <p:cNvSpPr/>
          <p:nvPr/>
        </p:nvSpPr>
        <p:spPr>
          <a:xfrm>
            <a:off x="685801" y="342900"/>
            <a:ext cx="17373600" cy="9296399"/>
          </a:xfrm>
          <a:prstGeom prst="rect">
            <a:avLst/>
          </a:prstGeom>
          <a:solidFill>
            <a:srgbClr val="FFFFFF">
              <a:alpha val="8117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3" name="Picture 2" descr="Icon&#10;&#10;Description automatically generated with low confidence">
            <a:extLst>
              <a:ext uri="{FF2B5EF4-FFF2-40B4-BE49-F238E27FC236}">
                <a16:creationId xmlns:a16="http://schemas.microsoft.com/office/drawing/2014/main" id="{11A91F35-16FF-4458-9CC5-BDFAC003BF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253" y="430325"/>
            <a:ext cx="15619047" cy="880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0C0BE5-838E-49ED-84C7-81AA9B9F8F29}"/>
              </a:ext>
            </a:extLst>
          </p:cNvPr>
          <p:cNvSpPr txBox="1"/>
          <p:nvPr/>
        </p:nvSpPr>
        <p:spPr>
          <a:xfrm>
            <a:off x="6582019" y="930849"/>
            <a:ext cx="51239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5400" b="1" dirty="0">
                <a:solidFill>
                  <a:schemeClr val="accent1">
                    <a:lumMod val="50000"/>
                  </a:schemeClr>
                </a:solidFill>
                <a:latin typeface="Halant Medium" panose="020B0604020202020204" charset="0"/>
                <a:cs typeface="Halant Medium" panose="020B0604020202020204" charset="0"/>
              </a:rPr>
              <a:t>Geopathic Stress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73E74E-BA7A-440A-803F-2D42348B298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8" t="25918" r="24703"/>
          <a:stretch/>
        </p:blipFill>
        <p:spPr>
          <a:xfrm>
            <a:off x="6775707" y="5829300"/>
            <a:ext cx="4730494" cy="38974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08ADD19-13B2-4389-9267-5020AAA60276}"/>
              </a:ext>
            </a:extLst>
          </p:cNvPr>
          <p:cNvSpPr txBox="1"/>
          <p:nvPr/>
        </p:nvSpPr>
        <p:spPr>
          <a:xfrm>
            <a:off x="6775707" y="8115300"/>
            <a:ext cx="49468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000" b="1" dirty="0">
                <a:solidFill>
                  <a:schemeClr val="accent1">
                    <a:lumMod val="50000"/>
                  </a:schemeClr>
                </a:solidFill>
                <a:latin typeface="Halant Medium" panose="020B0604020202020204" charset="0"/>
                <a:cs typeface="Halant Medium" panose="020B0604020202020204" charset="0"/>
              </a:rPr>
              <a:t>underground running water</a:t>
            </a:r>
          </a:p>
        </p:txBody>
      </p:sp>
      <p:pic>
        <p:nvPicPr>
          <p:cNvPr id="10" name="Picture 9" descr="A picture containing aircraft, transport, airplane&#10;&#10;Description automatically generated">
            <a:extLst>
              <a:ext uri="{FF2B5EF4-FFF2-40B4-BE49-F238E27FC236}">
                <a16:creationId xmlns:a16="http://schemas.microsoft.com/office/drawing/2014/main" id="{71C0003E-613A-4ADE-B416-3D3BBA3EEC4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18" t="23733" r="32431" b="29363"/>
          <a:stretch/>
        </p:blipFill>
        <p:spPr>
          <a:xfrm>
            <a:off x="1640253" y="841012"/>
            <a:ext cx="3312747" cy="2563447"/>
          </a:xfrm>
          <a:prstGeom prst="rect">
            <a:avLst/>
          </a:prstGeom>
        </p:spPr>
      </p:pic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ACDE255B-EAB7-426C-AF51-1347F3D61AE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51" t="25033" r="36653" b="23442"/>
          <a:stretch/>
        </p:blipFill>
        <p:spPr>
          <a:xfrm>
            <a:off x="4383368" y="2430867"/>
            <a:ext cx="2533285" cy="2754799"/>
          </a:xfrm>
          <a:prstGeom prst="rect">
            <a:avLst/>
          </a:prstGeom>
        </p:spPr>
      </p:pic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04EC3ED2-1654-4C42-895C-69A64B688ED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42" t="23102" r="35859" b="18414"/>
          <a:stretch/>
        </p:blipFill>
        <p:spPr>
          <a:xfrm>
            <a:off x="11897290" y="2207317"/>
            <a:ext cx="2642962" cy="3201897"/>
          </a:xfrm>
          <a:prstGeom prst="rect">
            <a:avLst/>
          </a:prstGeom>
        </p:spPr>
      </p:pic>
      <p:pic>
        <p:nvPicPr>
          <p:cNvPr id="18" name="Picture 17" descr="A picture containing text&#10;&#10;Description automatically generated">
            <a:extLst>
              <a:ext uri="{FF2B5EF4-FFF2-40B4-BE49-F238E27FC236}">
                <a16:creationId xmlns:a16="http://schemas.microsoft.com/office/drawing/2014/main" id="{8474F162-682D-4276-BE16-5A69A010B30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58" t="25443" r="36177" b="17977"/>
          <a:stretch/>
        </p:blipFill>
        <p:spPr>
          <a:xfrm>
            <a:off x="14753167" y="930849"/>
            <a:ext cx="2885405" cy="3501799"/>
          </a:xfrm>
          <a:prstGeom prst="rect">
            <a:avLst/>
          </a:prstGeom>
        </p:spPr>
      </p:pic>
      <p:pic>
        <p:nvPicPr>
          <p:cNvPr id="11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D33D68A4-0A62-4569-B111-DA3F508D467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63" t="19935" r="46097" b="27487"/>
          <a:stretch/>
        </p:blipFill>
        <p:spPr>
          <a:xfrm>
            <a:off x="2034920" y="4668478"/>
            <a:ext cx="761207" cy="22020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5C07AA5-AF4F-42FD-B718-2F2DB369F6E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63043" y="4669708"/>
            <a:ext cx="762066" cy="220084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145346F-14D4-4A4E-AF55-C9BD37F6000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91166" y="4650503"/>
            <a:ext cx="762066" cy="220084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FD7E251-AF78-48A7-B270-2C385329236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249588" y="4669708"/>
            <a:ext cx="762066" cy="220084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148875E-50D9-4BC4-BA79-0ED358F0F6E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001717" y="4728876"/>
            <a:ext cx="762066" cy="220084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36B5399-3428-4AD3-BD93-9599E3FE2A6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801017" y="4753929"/>
            <a:ext cx="762066" cy="220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167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ecorated, several&#10;&#10;Description automatically generated">
            <a:extLst>
              <a:ext uri="{FF2B5EF4-FFF2-40B4-BE49-F238E27FC236}">
                <a16:creationId xmlns:a16="http://schemas.microsoft.com/office/drawing/2014/main" id="{508155AD-B90D-49AF-BDB7-F871C65395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5" r="24941"/>
          <a:stretch/>
        </p:blipFill>
        <p:spPr>
          <a:xfrm rot="5400000">
            <a:off x="3286480" y="-4714519"/>
            <a:ext cx="11163300" cy="1883974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766854" y="6043023"/>
            <a:ext cx="984892" cy="948285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1028700" y="3365457"/>
            <a:ext cx="12128105" cy="509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0"/>
              </a:lnSpc>
            </a:pPr>
            <a:endParaRPr lang="en-US" sz="3500" spc="-35" dirty="0">
              <a:solidFill>
                <a:srgbClr val="103779"/>
              </a:solidFill>
              <a:latin typeface="Halant Medium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0CD32C-A9B7-4B45-A6C4-56AEB7A12295}"/>
              </a:ext>
            </a:extLst>
          </p:cNvPr>
          <p:cNvSpPr/>
          <p:nvPr/>
        </p:nvSpPr>
        <p:spPr>
          <a:xfrm>
            <a:off x="685801" y="342900"/>
            <a:ext cx="17373600" cy="9296399"/>
          </a:xfrm>
          <a:prstGeom prst="rect">
            <a:avLst/>
          </a:prstGeom>
          <a:solidFill>
            <a:srgbClr val="FFFFFF">
              <a:alpha val="8117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3" name="Picture 2" descr="Icon&#10;&#10;Description automatically generated with low confidence">
            <a:extLst>
              <a:ext uri="{FF2B5EF4-FFF2-40B4-BE49-F238E27FC236}">
                <a16:creationId xmlns:a16="http://schemas.microsoft.com/office/drawing/2014/main" id="{11A91F35-16FF-4458-9CC5-BDFAC003BF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253" y="430325"/>
            <a:ext cx="15619047" cy="880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0C0BE5-838E-49ED-84C7-81AA9B9F8F29}"/>
              </a:ext>
            </a:extLst>
          </p:cNvPr>
          <p:cNvSpPr txBox="1"/>
          <p:nvPr/>
        </p:nvSpPr>
        <p:spPr>
          <a:xfrm>
            <a:off x="6582019" y="930849"/>
            <a:ext cx="51239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5400" b="1" dirty="0">
                <a:solidFill>
                  <a:schemeClr val="accent1">
                    <a:lumMod val="50000"/>
                  </a:schemeClr>
                </a:solidFill>
                <a:latin typeface="Halant Medium" panose="020B0604020202020204" charset="0"/>
                <a:cs typeface="Halant Medium" panose="020B0604020202020204" charset="0"/>
              </a:rPr>
              <a:t>Geopathic Stress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73E74E-BA7A-440A-803F-2D42348B298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8" t="25918" r="24703"/>
          <a:stretch/>
        </p:blipFill>
        <p:spPr>
          <a:xfrm>
            <a:off x="6775707" y="5829300"/>
            <a:ext cx="4730494" cy="38974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08ADD19-13B2-4389-9267-5020AAA60276}"/>
              </a:ext>
            </a:extLst>
          </p:cNvPr>
          <p:cNvSpPr txBox="1"/>
          <p:nvPr/>
        </p:nvSpPr>
        <p:spPr>
          <a:xfrm>
            <a:off x="6775707" y="8115300"/>
            <a:ext cx="49468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000" b="1" dirty="0">
                <a:solidFill>
                  <a:schemeClr val="accent1">
                    <a:lumMod val="50000"/>
                  </a:schemeClr>
                </a:solidFill>
                <a:latin typeface="Halant Medium" panose="020B0604020202020204" charset="0"/>
                <a:cs typeface="Halant Medium" panose="020B0604020202020204" charset="0"/>
              </a:rPr>
              <a:t>underground running water</a:t>
            </a:r>
          </a:p>
        </p:txBody>
      </p:sp>
      <p:pic>
        <p:nvPicPr>
          <p:cNvPr id="10" name="Picture 9" descr="A picture containing aircraft, transport, airplane&#10;&#10;Description automatically generated">
            <a:extLst>
              <a:ext uri="{FF2B5EF4-FFF2-40B4-BE49-F238E27FC236}">
                <a16:creationId xmlns:a16="http://schemas.microsoft.com/office/drawing/2014/main" id="{71C0003E-613A-4ADE-B416-3D3BBA3EEC4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18" t="23733" r="32431" b="29363"/>
          <a:stretch/>
        </p:blipFill>
        <p:spPr>
          <a:xfrm>
            <a:off x="1640253" y="841012"/>
            <a:ext cx="3312747" cy="2563447"/>
          </a:xfrm>
          <a:prstGeom prst="rect">
            <a:avLst/>
          </a:prstGeom>
        </p:spPr>
      </p:pic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ACDE255B-EAB7-426C-AF51-1347F3D61AE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51" t="25033" r="36653" b="23442"/>
          <a:stretch/>
        </p:blipFill>
        <p:spPr>
          <a:xfrm>
            <a:off x="4383368" y="2430867"/>
            <a:ext cx="2533285" cy="2754799"/>
          </a:xfrm>
          <a:prstGeom prst="rect">
            <a:avLst/>
          </a:prstGeom>
        </p:spPr>
      </p:pic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04EC3ED2-1654-4C42-895C-69A64B688ED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42" t="23102" r="35859" b="18414"/>
          <a:stretch/>
        </p:blipFill>
        <p:spPr>
          <a:xfrm>
            <a:off x="11897290" y="2207317"/>
            <a:ext cx="2642962" cy="3201897"/>
          </a:xfrm>
          <a:prstGeom prst="rect">
            <a:avLst/>
          </a:prstGeom>
        </p:spPr>
      </p:pic>
      <p:pic>
        <p:nvPicPr>
          <p:cNvPr id="18" name="Picture 17" descr="A picture containing text&#10;&#10;Description automatically generated">
            <a:extLst>
              <a:ext uri="{FF2B5EF4-FFF2-40B4-BE49-F238E27FC236}">
                <a16:creationId xmlns:a16="http://schemas.microsoft.com/office/drawing/2014/main" id="{8474F162-682D-4276-BE16-5A69A010B30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58" t="25443" r="36177" b="17977"/>
          <a:stretch/>
        </p:blipFill>
        <p:spPr>
          <a:xfrm>
            <a:off x="14753167" y="930849"/>
            <a:ext cx="2885405" cy="3501799"/>
          </a:xfrm>
          <a:prstGeom prst="rect">
            <a:avLst/>
          </a:prstGeom>
        </p:spPr>
      </p:pic>
      <p:pic>
        <p:nvPicPr>
          <p:cNvPr id="11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D33D68A4-0A62-4569-B111-DA3F508D467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63" t="19935" r="46097" b="27487"/>
          <a:stretch/>
        </p:blipFill>
        <p:spPr>
          <a:xfrm>
            <a:off x="2034920" y="4668478"/>
            <a:ext cx="761207" cy="22020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5C07AA5-AF4F-42FD-B718-2F2DB369F6E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63043" y="4669708"/>
            <a:ext cx="762066" cy="220084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145346F-14D4-4A4E-AF55-C9BD37F6000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91166" y="4650503"/>
            <a:ext cx="762066" cy="220084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FD7E251-AF78-48A7-B270-2C385329236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249588" y="4669708"/>
            <a:ext cx="762066" cy="220084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148875E-50D9-4BC4-BA79-0ED358F0F6E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001717" y="4728876"/>
            <a:ext cx="762066" cy="220084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36B5399-3428-4AD3-BD93-9599E3FE2A6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801017" y="4753929"/>
            <a:ext cx="762066" cy="220084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38544A-F2C7-4ADA-98FB-717BAD51961B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4" t="11222" r="40080" b="27629"/>
          <a:stretch/>
        </p:blipFill>
        <p:spPr>
          <a:xfrm>
            <a:off x="7512542" y="1551683"/>
            <a:ext cx="3168394" cy="3613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481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cture containing indoor, blue, colorful, decorated&#10;&#10;Description automatically generated">
            <a:extLst>
              <a:ext uri="{FF2B5EF4-FFF2-40B4-BE49-F238E27FC236}">
                <a16:creationId xmlns:a16="http://schemas.microsoft.com/office/drawing/2014/main" id="{FACFF58B-6FC6-4D9E-8440-2E29BFFFCA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90" r="-204"/>
          <a:stretch/>
        </p:blipFill>
        <p:spPr>
          <a:xfrm>
            <a:off x="0" y="0"/>
            <a:ext cx="18745200" cy="1055135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0812C99-789C-426A-8BE6-A97D6DEB225F}"/>
              </a:ext>
            </a:extLst>
          </p:cNvPr>
          <p:cNvSpPr/>
          <p:nvPr/>
        </p:nvSpPr>
        <p:spPr>
          <a:xfrm>
            <a:off x="723899" y="632369"/>
            <a:ext cx="16840200" cy="9022262"/>
          </a:xfrm>
          <a:prstGeom prst="rect">
            <a:avLst/>
          </a:prstGeom>
          <a:solidFill>
            <a:schemeClr val="lt1">
              <a:alpha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grpSp>
        <p:nvGrpSpPr>
          <p:cNvPr id="8" name="Group 8"/>
          <p:cNvGrpSpPr/>
          <p:nvPr/>
        </p:nvGrpSpPr>
        <p:grpSpPr>
          <a:xfrm>
            <a:off x="1143000" y="1726253"/>
            <a:ext cx="16421099" cy="3036433"/>
            <a:chOff x="0" y="1403146"/>
            <a:chExt cx="10820400" cy="4048577"/>
          </a:xfrm>
        </p:grpSpPr>
        <p:sp>
          <p:nvSpPr>
            <p:cNvPr id="9" name="TextBox 9"/>
            <p:cNvSpPr txBox="1"/>
            <p:nvPr/>
          </p:nvSpPr>
          <p:spPr>
            <a:xfrm>
              <a:off x="0" y="1403146"/>
              <a:ext cx="10820400" cy="21672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700"/>
                </a:lnSpc>
              </a:pPr>
              <a:r>
                <a:rPr lang="en-US" sz="13000" dirty="0">
                  <a:solidFill>
                    <a:srgbClr val="103779"/>
                  </a:solidFill>
                  <a:latin typeface="Halant Medium Bold"/>
                </a:rPr>
                <a:t>Nikola Tesla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4887466"/>
              <a:ext cx="10820400" cy="5642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endParaRPr lang="en-US" sz="3000" spc="150" dirty="0">
                <a:solidFill>
                  <a:srgbClr val="103779"/>
                </a:solidFill>
                <a:latin typeface="Assistant Regular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A8B2ED5-612C-412C-8322-7A24B325BCB6}"/>
              </a:ext>
            </a:extLst>
          </p:cNvPr>
          <p:cNvSpPr txBox="1"/>
          <p:nvPr/>
        </p:nvSpPr>
        <p:spPr>
          <a:xfrm>
            <a:off x="2057399" y="2968404"/>
            <a:ext cx="14173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The Man Who Invented the 20</a:t>
            </a:r>
            <a:r>
              <a:rPr lang="en-AU" sz="6000" baseline="300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th</a:t>
            </a:r>
            <a:r>
              <a:rPr lang="en-AU" sz="60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 Century</a:t>
            </a:r>
          </a:p>
        </p:txBody>
      </p:sp>
      <p:pic>
        <p:nvPicPr>
          <p:cNvPr id="11" name="Picture 2" descr="tesla1">
            <a:extLst>
              <a:ext uri="{FF2B5EF4-FFF2-40B4-BE49-F238E27FC236}">
                <a16:creationId xmlns:a16="http://schemas.microsoft.com/office/drawing/2014/main" id="{4E98FC5D-BAAF-411F-9453-CF3F8DBE2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429789"/>
            <a:ext cx="2900363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66BE37A-E777-469F-8E35-A92DC92FD833}"/>
              </a:ext>
            </a:extLst>
          </p:cNvPr>
          <p:cNvSpPr txBox="1"/>
          <p:nvPr/>
        </p:nvSpPr>
        <p:spPr>
          <a:xfrm>
            <a:off x="6634163" y="4468762"/>
            <a:ext cx="860583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US" sz="40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Nicola Tesla was the owner </a:t>
            </a:r>
          </a:p>
          <a:p>
            <a:pPr algn="ctr" eaLnBrk="1" hangingPunct="1"/>
            <a:r>
              <a:rPr lang="en-US" sz="40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of 1600 patents.</a:t>
            </a:r>
          </a:p>
          <a:p>
            <a:pPr algn="ctr" eaLnBrk="1" hangingPunct="1"/>
            <a:endParaRPr lang="en-US" sz="4000" dirty="0">
              <a:solidFill>
                <a:schemeClr val="tx2"/>
              </a:solidFill>
              <a:latin typeface="Halant Medium Bold" panose="020B0604020202020204" charset="0"/>
              <a:cs typeface="Halant Medium Bold" panose="020B0604020202020204" charset="0"/>
            </a:endParaRPr>
          </a:p>
          <a:p>
            <a:pPr algn="ctr" eaLnBrk="1" hangingPunct="1"/>
            <a:r>
              <a:rPr lang="en-US" sz="40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He received 27 different honorary degrees from universities all over the world ( 1870 to 1925 )</a:t>
            </a:r>
            <a:endParaRPr lang="en-AU" sz="4000" dirty="0">
              <a:solidFill>
                <a:schemeClr val="tx2"/>
              </a:solidFill>
              <a:latin typeface="Halant Medium Bold" panose="020B0604020202020204" charset="0"/>
              <a:cs typeface="Halant Medium 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53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ecorated, several&#10;&#10;Description automatically generated">
            <a:extLst>
              <a:ext uri="{FF2B5EF4-FFF2-40B4-BE49-F238E27FC236}">
                <a16:creationId xmlns:a16="http://schemas.microsoft.com/office/drawing/2014/main" id="{508155AD-B90D-49AF-BDB7-F871C65395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98478" y="-3326517"/>
            <a:ext cx="14701306" cy="1960174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766854" y="6043023"/>
            <a:ext cx="984892" cy="948285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1028700" y="3365457"/>
            <a:ext cx="12128105" cy="509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0"/>
              </a:lnSpc>
            </a:pPr>
            <a:endParaRPr lang="en-US" sz="3500" spc="-35" dirty="0">
              <a:solidFill>
                <a:srgbClr val="103779"/>
              </a:solidFill>
              <a:latin typeface="Halant Medium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0CD32C-A9B7-4B45-A6C4-56AEB7A12295}"/>
              </a:ext>
            </a:extLst>
          </p:cNvPr>
          <p:cNvSpPr/>
          <p:nvPr/>
        </p:nvSpPr>
        <p:spPr>
          <a:xfrm>
            <a:off x="685801" y="342900"/>
            <a:ext cx="17373600" cy="9296399"/>
          </a:xfrm>
          <a:prstGeom prst="rect">
            <a:avLst/>
          </a:prstGeom>
          <a:solidFill>
            <a:srgbClr val="FFFFFF">
              <a:alpha val="8117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3" name="Picture 2" descr="Icon&#10;&#10;Description automatically generated with low confidence">
            <a:extLst>
              <a:ext uri="{FF2B5EF4-FFF2-40B4-BE49-F238E27FC236}">
                <a16:creationId xmlns:a16="http://schemas.microsoft.com/office/drawing/2014/main" id="{11A91F35-16FF-4458-9CC5-BDFAC003BF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253" y="430325"/>
            <a:ext cx="15619047" cy="880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0C0BE5-838E-49ED-84C7-81AA9B9F8F29}"/>
              </a:ext>
            </a:extLst>
          </p:cNvPr>
          <p:cNvSpPr txBox="1"/>
          <p:nvPr/>
        </p:nvSpPr>
        <p:spPr>
          <a:xfrm>
            <a:off x="6582019" y="930849"/>
            <a:ext cx="51239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5400" b="1" dirty="0">
                <a:solidFill>
                  <a:schemeClr val="accent1">
                    <a:lumMod val="50000"/>
                  </a:schemeClr>
                </a:solidFill>
                <a:latin typeface="Halant Medium" panose="020B0604020202020204" charset="0"/>
                <a:cs typeface="Halant Medium" panose="020B0604020202020204" charset="0"/>
              </a:rPr>
              <a:t>Geopathic Stress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73E74E-BA7A-440A-803F-2D42348B298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8" t="25918" r="24703"/>
          <a:stretch/>
        </p:blipFill>
        <p:spPr>
          <a:xfrm>
            <a:off x="6775707" y="5829300"/>
            <a:ext cx="4730494" cy="38974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08ADD19-13B2-4389-9267-5020AAA60276}"/>
              </a:ext>
            </a:extLst>
          </p:cNvPr>
          <p:cNvSpPr txBox="1"/>
          <p:nvPr/>
        </p:nvSpPr>
        <p:spPr>
          <a:xfrm>
            <a:off x="6775707" y="8115300"/>
            <a:ext cx="49468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000" b="1" dirty="0">
                <a:solidFill>
                  <a:schemeClr val="accent1">
                    <a:lumMod val="50000"/>
                  </a:schemeClr>
                </a:solidFill>
                <a:latin typeface="Halant Medium" panose="020B0604020202020204" charset="0"/>
                <a:cs typeface="Halant Medium" panose="020B0604020202020204" charset="0"/>
              </a:rPr>
              <a:t>underground running water</a:t>
            </a:r>
          </a:p>
        </p:txBody>
      </p:sp>
      <p:pic>
        <p:nvPicPr>
          <p:cNvPr id="10" name="Picture 9" descr="A picture containing aircraft, transport, airplane&#10;&#10;Description automatically generated">
            <a:extLst>
              <a:ext uri="{FF2B5EF4-FFF2-40B4-BE49-F238E27FC236}">
                <a16:creationId xmlns:a16="http://schemas.microsoft.com/office/drawing/2014/main" id="{71C0003E-613A-4ADE-B416-3D3BBA3EEC4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18" t="23733" r="32431" b="29363"/>
          <a:stretch/>
        </p:blipFill>
        <p:spPr>
          <a:xfrm>
            <a:off x="1640253" y="841012"/>
            <a:ext cx="3312747" cy="2563447"/>
          </a:xfrm>
          <a:prstGeom prst="rect">
            <a:avLst/>
          </a:prstGeom>
        </p:spPr>
      </p:pic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ACDE255B-EAB7-426C-AF51-1347F3D61AE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51" t="25033" r="36653" b="23442"/>
          <a:stretch/>
        </p:blipFill>
        <p:spPr>
          <a:xfrm>
            <a:off x="4383368" y="2430867"/>
            <a:ext cx="2533285" cy="2754799"/>
          </a:xfrm>
          <a:prstGeom prst="rect">
            <a:avLst/>
          </a:prstGeom>
        </p:spPr>
      </p:pic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04EC3ED2-1654-4C42-895C-69A64B688ED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42" t="23102" r="35859" b="18414"/>
          <a:stretch/>
        </p:blipFill>
        <p:spPr>
          <a:xfrm>
            <a:off x="11897290" y="2207317"/>
            <a:ext cx="2642962" cy="3201897"/>
          </a:xfrm>
          <a:prstGeom prst="rect">
            <a:avLst/>
          </a:prstGeom>
        </p:spPr>
      </p:pic>
      <p:pic>
        <p:nvPicPr>
          <p:cNvPr id="18" name="Picture 17" descr="A picture containing text&#10;&#10;Description automatically generated">
            <a:extLst>
              <a:ext uri="{FF2B5EF4-FFF2-40B4-BE49-F238E27FC236}">
                <a16:creationId xmlns:a16="http://schemas.microsoft.com/office/drawing/2014/main" id="{8474F162-682D-4276-BE16-5A69A010B30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58" t="25443" r="36177" b="17977"/>
          <a:stretch/>
        </p:blipFill>
        <p:spPr>
          <a:xfrm>
            <a:off x="14753167" y="930849"/>
            <a:ext cx="2885405" cy="3501799"/>
          </a:xfrm>
          <a:prstGeom prst="rect">
            <a:avLst/>
          </a:prstGeom>
        </p:spPr>
      </p:pic>
      <p:pic>
        <p:nvPicPr>
          <p:cNvPr id="11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D33D68A4-0A62-4569-B111-DA3F508D467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63" t="19935" r="46097" b="27487"/>
          <a:stretch/>
        </p:blipFill>
        <p:spPr>
          <a:xfrm>
            <a:off x="2034920" y="4668478"/>
            <a:ext cx="761207" cy="22020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5C07AA5-AF4F-42FD-B718-2F2DB369F6E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63043" y="4669708"/>
            <a:ext cx="762066" cy="220084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145346F-14D4-4A4E-AF55-C9BD37F6000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91166" y="4650503"/>
            <a:ext cx="762066" cy="220084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109CBAE-1296-4408-B430-E873674A14E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0800000">
            <a:off x="8868098" y="4728876"/>
            <a:ext cx="762066" cy="220084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FD7E251-AF78-48A7-B270-2C385329236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249588" y="4669708"/>
            <a:ext cx="762066" cy="220084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148875E-50D9-4BC4-BA79-0ED358F0F6E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001717" y="4728876"/>
            <a:ext cx="762066" cy="220084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36B5399-3428-4AD3-BD93-9599E3FE2A6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801017" y="4753929"/>
            <a:ext cx="762066" cy="220084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38544A-F2C7-4ADA-98FB-717BAD51961B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4" t="11222" r="40080" b="27629"/>
          <a:stretch/>
        </p:blipFill>
        <p:spPr>
          <a:xfrm>
            <a:off x="7512542" y="1551683"/>
            <a:ext cx="3168394" cy="361374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0A76357-143D-4F63-99F0-F42AC7A7B87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03732" y="4720232"/>
            <a:ext cx="762066" cy="220084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BE8C7DE-B26E-4847-A8C6-7C48ABAFEBC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99414" y="4720231"/>
            <a:ext cx="762066" cy="220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3578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766854" y="6043023"/>
            <a:ext cx="984892" cy="948285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1028700" y="3365457"/>
            <a:ext cx="12128105" cy="509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0"/>
              </a:lnSpc>
            </a:pPr>
            <a:endParaRPr lang="en-US" sz="3500" spc="-35" dirty="0">
              <a:solidFill>
                <a:srgbClr val="103779"/>
              </a:solidFill>
              <a:latin typeface="Halant Medium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0CD32C-A9B7-4B45-A6C4-56AEB7A12295}"/>
              </a:ext>
            </a:extLst>
          </p:cNvPr>
          <p:cNvSpPr/>
          <p:nvPr/>
        </p:nvSpPr>
        <p:spPr>
          <a:xfrm>
            <a:off x="685801" y="342900"/>
            <a:ext cx="17373600" cy="9296399"/>
          </a:xfrm>
          <a:prstGeom prst="rect">
            <a:avLst/>
          </a:prstGeom>
          <a:solidFill>
            <a:srgbClr val="FFFFFF">
              <a:alpha val="8117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0F71AA-3EC9-4898-B834-5C8FA609DA45}"/>
              </a:ext>
            </a:extLst>
          </p:cNvPr>
          <p:cNvSpPr txBox="1"/>
          <p:nvPr/>
        </p:nvSpPr>
        <p:spPr>
          <a:xfrm>
            <a:off x="2143991" y="955290"/>
            <a:ext cx="1523999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8500" dirty="0">
                <a:solidFill>
                  <a:srgbClr val="1F497D"/>
                </a:solidFill>
                <a:latin typeface="Halant Medium Bold" panose="020B0604020202020204" charset="0"/>
                <a:cs typeface="Halant Medium Bold" panose="020B0604020202020204" charset="0"/>
              </a:rPr>
              <a:t>Why Are Humans Affected?</a:t>
            </a:r>
            <a:endParaRPr kumimoji="0" lang="en-AU" sz="85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Halant Medium Bold" panose="020B0604020202020204" charset="0"/>
              <a:ea typeface="+mn-ea"/>
              <a:cs typeface="Halant Medium Bold" panose="020B060402020202020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03B132-8BCA-462D-AC36-75D7D7FA138B}"/>
              </a:ext>
            </a:extLst>
          </p:cNvPr>
          <p:cNvSpPr txBox="1"/>
          <p:nvPr/>
        </p:nvSpPr>
        <p:spPr>
          <a:xfrm>
            <a:off x="8790038" y="6017342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A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EF1C5C-7817-45F7-96E5-72E0E264E27E}"/>
              </a:ext>
            </a:extLst>
          </p:cNvPr>
          <p:cNvSpPr txBox="1"/>
          <p:nvPr/>
        </p:nvSpPr>
        <p:spPr>
          <a:xfrm>
            <a:off x="2143991" y="2628900"/>
            <a:ext cx="1431520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50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Because we conduct electricity!</a:t>
            </a:r>
          </a:p>
        </p:txBody>
      </p:sp>
      <p:pic>
        <p:nvPicPr>
          <p:cNvPr id="9" name="Picture 8" descr="A hand holding a light bulb&#10;&#10;Description automatically generated with low confidence">
            <a:extLst>
              <a:ext uri="{FF2B5EF4-FFF2-40B4-BE49-F238E27FC236}">
                <a16:creationId xmlns:a16="http://schemas.microsoft.com/office/drawing/2014/main" id="{ED6C6D4E-4867-4C07-B1FB-2E97563A1C2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" t="16493" r="9143" b="21570"/>
          <a:stretch/>
        </p:blipFill>
        <p:spPr>
          <a:xfrm>
            <a:off x="1308363" y="4076224"/>
            <a:ext cx="7391400" cy="4648201"/>
          </a:xfrm>
          <a:prstGeom prst="rect">
            <a:avLst/>
          </a:prstGeom>
        </p:spPr>
      </p:pic>
      <p:pic>
        <p:nvPicPr>
          <p:cNvPr id="19" name="Picture 18" descr="A picture containing person&#10;&#10;Description automatically generated">
            <a:extLst>
              <a:ext uri="{FF2B5EF4-FFF2-40B4-BE49-F238E27FC236}">
                <a16:creationId xmlns:a16="http://schemas.microsoft.com/office/drawing/2014/main" id="{B71D4C4C-57E6-49A9-BF2D-BD6F3D6C3F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8083" y="4076224"/>
            <a:ext cx="3097162" cy="4671129"/>
          </a:xfrm>
          <a:prstGeom prst="rect">
            <a:avLst/>
          </a:prstGeom>
        </p:spPr>
      </p:pic>
      <p:pic>
        <p:nvPicPr>
          <p:cNvPr id="22" name="Picture 21" descr="A picture containing rope, dark&#10;&#10;Description automatically generated">
            <a:extLst>
              <a:ext uri="{FF2B5EF4-FFF2-40B4-BE49-F238E27FC236}">
                <a16:creationId xmlns:a16="http://schemas.microsoft.com/office/drawing/2014/main" id="{0D5A878D-5B4E-42CC-8048-E05B58D4F0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415" y="3304841"/>
            <a:ext cx="6967058" cy="584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723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EA91659-40CA-4F9F-A34F-81F5D7B4E69A}"/>
              </a:ext>
            </a:extLst>
          </p:cNvPr>
          <p:cNvSpPr/>
          <p:nvPr/>
        </p:nvSpPr>
        <p:spPr>
          <a:xfrm>
            <a:off x="685801" y="342900"/>
            <a:ext cx="17373600" cy="9296399"/>
          </a:xfrm>
          <a:prstGeom prst="rect">
            <a:avLst/>
          </a:prstGeom>
          <a:solidFill>
            <a:srgbClr val="FFFFFF">
              <a:alpha val="8117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766854" y="6043023"/>
            <a:ext cx="984892" cy="948285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1028700" y="3365457"/>
            <a:ext cx="12128105" cy="509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0"/>
              </a:lnSpc>
            </a:pPr>
            <a:endParaRPr lang="en-US" sz="3500" spc="-35" dirty="0">
              <a:solidFill>
                <a:srgbClr val="103779"/>
              </a:solidFill>
              <a:latin typeface="Halant Medium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0CD32C-A9B7-4B45-A6C4-56AEB7A12295}"/>
              </a:ext>
            </a:extLst>
          </p:cNvPr>
          <p:cNvSpPr/>
          <p:nvPr/>
        </p:nvSpPr>
        <p:spPr>
          <a:xfrm>
            <a:off x="4256137" y="7429031"/>
            <a:ext cx="9982201" cy="21484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Man-made EMF and EMR produce </a:t>
            </a:r>
          </a:p>
          <a:p>
            <a:pPr algn="ctr"/>
            <a:r>
              <a:rPr lang="en-US" sz="40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chaotic patterns at the subatomic level</a:t>
            </a:r>
            <a:endParaRPr lang="en-AU" sz="4000" dirty="0">
              <a:solidFill>
                <a:schemeClr val="tx2"/>
              </a:solidFill>
              <a:latin typeface="Halant Medium Bold" panose="020B0604020202020204" charset="0"/>
              <a:cs typeface="Halant Medium Bold" panose="020B060402020202020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0F71AA-3EC9-4898-B834-5C8FA609DA45}"/>
              </a:ext>
            </a:extLst>
          </p:cNvPr>
          <p:cNvSpPr txBox="1"/>
          <p:nvPr/>
        </p:nvSpPr>
        <p:spPr>
          <a:xfrm>
            <a:off x="2143991" y="955290"/>
            <a:ext cx="1523999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8500" dirty="0">
                <a:solidFill>
                  <a:srgbClr val="1F497D"/>
                </a:solidFill>
                <a:latin typeface="Halant Medium Bold" panose="020B0604020202020204" charset="0"/>
                <a:cs typeface="Halant Medium Bold" panose="020B0604020202020204" charset="0"/>
              </a:rPr>
              <a:t>How Are Humans Affected?</a:t>
            </a:r>
            <a:endParaRPr kumimoji="0" lang="en-AU" sz="85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Halant Medium Bold" panose="020B0604020202020204" charset="0"/>
              <a:ea typeface="+mn-ea"/>
              <a:cs typeface="Halant Medium Bold" panose="020B060402020202020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03B132-8BCA-462D-AC36-75D7D7FA138B}"/>
              </a:ext>
            </a:extLst>
          </p:cNvPr>
          <p:cNvSpPr txBox="1"/>
          <p:nvPr/>
        </p:nvSpPr>
        <p:spPr>
          <a:xfrm>
            <a:off x="8790038" y="6017342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AU" dirty="0"/>
          </a:p>
        </p:txBody>
      </p:sp>
      <p:pic>
        <p:nvPicPr>
          <p:cNvPr id="9" name="Picture 9" descr="ekg sale">
            <a:extLst>
              <a:ext uri="{FF2B5EF4-FFF2-40B4-BE49-F238E27FC236}">
                <a16:creationId xmlns:a16="http://schemas.microsoft.com/office/drawing/2014/main" id="{A5FFC898-7956-40AE-ADA4-9DCA96AD4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35"/>
          <a:stretch>
            <a:fillRect/>
          </a:stretch>
        </p:blipFill>
        <p:spPr bwMode="auto">
          <a:xfrm>
            <a:off x="2187218" y="2351986"/>
            <a:ext cx="3326607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Man2withdotsenergy field">
            <a:extLst>
              <a:ext uri="{FF2B5EF4-FFF2-40B4-BE49-F238E27FC236}">
                <a16:creationId xmlns:a16="http://schemas.microsoft.com/office/drawing/2014/main" id="{3C8D3968-5330-4D60-932D-3EF2A5A1B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297" y="2351986"/>
            <a:ext cx="3326607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 descr="eletric head">
            <a:extLst>
              <a:ext uri="{FF2B5EF4-FFF2-40B4-BE49-F238E27FC236}">
                <a16:creationId xmlns:a16="http://schemas.microsoft.com/office/drawing/2014/main" id="{A09CD298-6F4B-4CD8-AC61-C0AD8C2FD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lum bright="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4"/>
          <a:stretch>
            <a:fillRect/>
          </a:stretch>
        </p:blipFill>
        <p:spPr bwMode="auto">
          <a:xfrm>
            <a:off x="13139546" y="2351986"/>
            <a:ext cx="3299937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61761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766854" y="6043023"/>
            <a:ext cx="984892" cy="948285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1028700" y="3365457"/>
            <a:ext cx="12128105" cy="509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0"/>
              </a:lnSpc>
            </a:pPr>
            <a:endParaRPr lang="en-US" sz="3500" spc="-35" dirty="0">
              <a:solidFill>
                <a:srgbClr val="103779"/>
              </a:solidFill>
              <a:latin typeface="Halant Medium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0CD32C-A9B7-4B45-A6C4-56AEB7A12295}"/>
              </a:ext>
            </a:extLst>
          </p:cNvPr>
          <p:cNvSpPr/>
          <p:nvPr/>
        </p:nvSpPr>
        <p:spPr>
          <a:xfrm>
            <a:off x="685801" y="342900"/>
            <a:ext cx="17373600" cy="9296399"/>
          </a:xfrm>
          <a:prstGeom prst="rect">
            <a:avLst/>
          </a:prstGeom>
          <a:solidFill>
            <a:srgbClr val="FFFFFF">
              <a:alpha val="8117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0F71AA-3EC9-4898-B834-5C8FA609DA45}"/>
              </a:ext>
            </a:extLst>
          </p:cNvPr>
          <p:cNvSpPr txBox="1"/>
          <p:nvPr/>
        </p:nvSpPr>
        <p:spPr>
          <a:xfrm>
            <a:off x="2143991" y="955290"/>
            <a:ext cx="1523999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8500" dirty="0">
                <a:solidFill>
                  <a:srgbClr val="1F497D"/>
                </a:solidFill>
                <a:latin typeface="Halant Medium Bold" panose="020B0604020202020204" charset="0"/>
                <a:cs typeface="Halant Medium Bold" panose="020B0604020202020204" charset="0"/>
              </a:rPr>
              <a:t>How Are Humans Affected?</a:t>
            </a:r>
            <a:endParaRPr kumimoji="0" lang="en-AU" sz="85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Halant Medium Bold" panose="020B0604020202020204" charset="0"/>
              <a:ea typeface="+mn-ea"/>
              <a:cs typeface="Halant Medium Bold" panose="020B060402020202020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03B132-8BCA-462D-AC36-75D7D7FA138B}"/>
              </a:ext>
            </a:extLst>
          </p:cNvPr>
          <p:cNvSpPr txBox="1"/>
          <p:nvPr/>
        </p:nvSpPr>
        <p:spPr>
          <a:xfrm>
            <a:off x="8790038" y="6017342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A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EF1C5C-7817-45F7-96E5-72E0E264E27E}"/>
              </a:ext>
            </a:extLst>
          </p:cNvPr>
          <p:cNvSpPr txBox="1"/>
          <p:nvPr/>
        </p:nvSpPr>
        <p:spPr>
          <a:xfrm>
            <a:off x="2143991" y="2628900"/>
            <a:ext cx="14315207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50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Geopathic Stress does not CAUSE any illness, but lowers the immune system and your ability to fight off viruses and bacteria. </a:t>
            </a:r>
          </a:p>
          <a:p>
            <a:pPr algn="ctr"/>
            <a:endParaRPr lang="en-AU" sz="5000" dirty="0">
              <a:solidFill>
                <a:schemeClr val="tx2"/>
              </a:solidFill>
              <a:latin typeface="Halant Medium Bold" panose="020B0604020202020204" charset="0"/>
              <a:cs typeface="Halant Medium Bold" panose="020B0604020202020204" charset="0"/>
            </a:endParaRPr>
          </a:p>
          <a:p>
            <a:pPr algn="ctr"/>
            <a:r>
              <a:rPr lang="en-AU" sz="50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It is a weak, but continuous, stress to the DNA. </a:t>
            </a:r>
          </a:p>
          <a:p>
            <a:pPr algn="ctr"/>
            <a:endParaRPr lang="en-AU" sz="5000" dirty="0">
              <a:solidFill>
                <a:schemeClr val="tx2"/>
              </a:solidFill>
              <a:latin typeface="Halant Medium Bold" panose="020B0604020202020204" charset="0"/>
              <a:cs typeface="Halant Medium Bold" panose="020B0604020202020204" charset="0"/>
            </a:endParaRPr>
          </a:p>
          <a:p>
            <a:pPr algn="ctr"/>
            <a:r>
              <a:rPr lang="en-AU" sz="50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Over a period of years it seriously disrupts metabolism on a molecular scale. </a:t>
            </a:r>
          </a:p>
        </p:txBody>
      </p:sp>
    </p:spTree>
    <p:extLst>
      <p:ext uri="{BB962C8B-B14F-4D97-AF65-F5344CB8AC3E}">
        <p14:creationId xmlns:p14="http://schemas.microsoft.com/office/powerpoint/2010/main" val="39000948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cture containing indoor, blue, colorful, decorated&#10;&#10;Description automatically generated">
            <a:extLst>
              <a:ext uri="{FF2B5EF4-FFF2-40B4-BE49-F238E27FC236}">
                <a16:creationId xmlns:a16="http://schemas.microsoft.com/office/drawing/2014/main" id="{FACFF58B-6FC6-4D9E-8440-2E29BFFFCA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90" r="-204"/>
          <a:stretch/>
        </p:blipFill>
        <p:spPr>
          <a:xfrm>
            <a:off x="0" y="0"/>
            <a:ext cx="18745200" cy="1055135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0812C99-789C-426A-8BE6-A97D6DEB225F}"/>
              </a:ext>
            </a:extLst>
          </p:cNvPr>
          <p:cNvSpPr/>
          <p:nvPr/>
        </p:nvSpPr>
        <p:spPr>
          <a:xfrm>
            <a:off x="723899" y="632369"/>
            <a:ext cx="16840200" cy="9022262"/>
          </a:xfrm>
          <a:prstGeom prst="rect">
            <a:avLst/>
          </a:prstGeom>
          <a:solidFill>
            <a:schemeClr val="lt1">
              <a:alpha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2" name="Picture 11" descr="A picture containing calendar&#10;&#10;Description automatically generated">
            <a:extLst>
              <a:ext uri="{FF2B5EF4-FFF2-40B4-BE49-F238E27FC236}">
                <a16:creationId xmlns:a16="http://schemas.microsoft.com/office/drawing/2014/main" id="{A5FF3B03-2C61-42E8-A2BB-46BEA7C326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0" t="22939" r="18376" b="19054"/>
          <a:stretch/>
        </p:blipFill>
        <p:spPr>
          <a:xfrm>
            <a:off x="2667000" y="729278"/>
            <a:ext cx="12268200" cy="8170075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1143000" y="1726253"/>
            <a:ext cx="16421099" cy="3036433"/>
            <a:chOff x="0" y="1403146"/>
            <a:chExt cx="10820400" cy="4048577"/>
          </a:xfrm>
        </p:grpSpPr>
        <p:sp>
          <p:nvSpPr>
            <p:cNvPr id="9" name="TextBox 9"/>
            <p:cNvSpPr txBox="1"/>
            <p:nvPr/>
          </p:nvSpPr>
          <p:spPr>
            <a:xfrm>
              <a:off x="0" y="1403146"/>
              <a:ext cx="10820400" cy="21672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700"/>
                </a:lnSpc>
              </a:pPr>
              <a:endParaRPr lang="en-US" sz="13000" dirty="0">
                <a:solidFill>
                  <a:srgbClr val="103779"/>
                </a:solidFill>
                <a:latin typeface="Halant Medium Bold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4887466"/>
              <a:ext cx="10820400" cy="5642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endParaRPr lang="en-US" sz="3000" spc="150" dirty="0">
                <a:solidFill>
                  <a:srgbClr val="103779"/>
                </a:solidFill>
                <a:latin typeface="Assistant Regular"/>
              </a:endParaRPr>
            </a:p>
          </p:txBody>
        </p:sp>
      </p:grpSp>
      <p:pic>
        <p:nvPicPr>
          <p:cNvPr id="3" name="Picture 2" descr="A person throwing a frisbee&#10;&#10;Description automatically generated">
            <a:extLst>
              <a:ext uri="{FF2B5EF4-FFF2-40B4-BE49-F238E27FC236}">
                <a16:creationId xmlns:a16="http://schemas.microsoft.com/office/drawing/2014/main" id="{2CD1ADD7-1F0F-43D9-948C-9F1FE77379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4" t="17508" r="44042" b="16493"/>
          <a:stretch/>
        </p:blipFill>
        <p:spPr>
          <a:xfrm>
            <a:off x="1143000" y="2666999"/>
            <a:ext cx="4191000" cy="49530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0D0D3C-AFB6-4B1C-BC9A-47EB8A9F071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7" t="21387" r="32757" b="12615"/>
          <a:stretch/>
        </p:blipFill>
        <p:spPr>
          <a:xfrm>
            <a:off x="12630709" y="2710201"/>
            <a:ext cx="4514291" cy="495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5218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cture containing indoor, blue, colorful, decorated&#10;&#10;Description automatically generated">
            <a:extLst>
              <a:ext uri="{FF2B5EF4-FFF2-40B4-BE49-F238E27FC236}">
                <a16:creationId xmlns:a16="http://schemas.microsoft.com/office/drawing/2014/main" id="{FACFF58B-6FC6-4D9E-8440-2E29BFFFCA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90" r="-204"/>
          <a:stretch/>
        </p:blipFill>
        <p:spPr>
          <a:xfrm>
            <a:off x="0" y="0"/>
            <a:ext cx="18745200" cy="1055135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0812C99-789C-426A-8BE6-A97D6DEB225F}"/>
              </a:ext>
            </a:extLst>
          </p:cNvPr>
          <p:cNvSpPr/>
          <p:nvPr/>
        </p:nvSpPr>
        <p:spPr>
          <a:xfrm>
            <a:off x="723899" y="632369"/>
            <a:ext cx="16840200" cy="9022262"/>
          </a:xfrm>
          <a:prstGeom prst="rect">
            <a:avLst/>
          </a:prstGeom>
          <a:solidFill>
            <a:schemeClr val="lt1">
              <a:alpha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8" name="Group 8"/>
          <p:cNvGrpSpPr/>
          <p:nvPr/>
        </p:nvGrpSpPr>
        <p:grpSpPr>
          <a:xfrm>
            <a:off x="1143000" y="1726253"/>
            <a:ext cx="16421099" cy="3036433"/>
            <a:chOff x="0" y="1403146"/>
            <a:chExt cx="10820400" cy="4048577"/>
          </a:xfrm>
        </p:grpSpPr>
        <p:sp>
          <p:nvSpPr>
            <p:cNvPr id="9" name="TextBox 9"/>
            <p:cNvSpPr txBox="1"/>
            <p:nvPr/>
          </p:nvSpPr>
          <p:spPr>
            <a:xfrm>
              <a:off x="0" y="1403146"/>
              <a:ext cx="10820400" cy="21672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700"/>
                </a:lnSpc>
              </a:pPr>
              <a:endParaRPr lang="en-US" sz="13000" dirty="0">
                <a:solidFill>
                  <a:srgbClr val="103779"/>
                </a:solidFill>
                <a:latin typeface="Halant Medium Bold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4887466"/>
              <a:ext cx="10820400" cy="5642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endParaRPr lang="en-US" sz="3000" spc="150" dirty="0">
                <a:solidFill>
                  <a:srgbClr val="103779"/>
                </a:solidFill>
                <a:latin typeface="Assistant Regular"/>
              </a:endParaRPr>
            </a:p>
          </p:txBody>
        </p:sp>
      </p:grpSp>
      <p:pic>
        <p:nvPicPr>
          <p:cNvPr id="7" name="Picture 2" descr="tesla4">
            <a:extLst>
              <a:ext uri="{FF2B5EF4-FFF2-40B4-BE49-F238E27FC236}">
                <a16:creationId xmlns:a16="http://schemas.microsoft.com/office/drawing/2014/main" id="{CB9072D2-923D-4811-8AFD-0865D7F7A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223" y="1238191"/>
            <a:ext cx="6588401" cy="7810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CB5270B-6B9A-48F9-8894-4454E277C1D6}"/>
              </a:ext>
            </a:extLst>
          </p:cNvPr>
          <p:cNvSpPr txBox="1"/>
          <p:nvPr/>
        </p:nvSpPr>
        <p:spPr>
          <a:xfrm>
            <a:off x="10258092" y="2605390"/>
            <a:ext cx="573695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Wardenclyffe</a:t>
            </a:r>
            <a:r>
              <a:rPr lang="en-US" sz="60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 Tower, which Nikola Tesla built to transmit free energy in 1901. </a:t>
            </a:r>
          </a:p>
        </p:txBody>
      </p:sp>
    </p:spTree>
    <p:extLst>
      <p:ext uri="{BB962C8B-B14F-4D97-AF65-F5344CB8AC3E}">
        <p14:creationId xmlns:p14="http://schemas.microsoft.com/office/powerpoint/2010/main" val="5089946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cture containing indoor, blue, colorful, decorated&#10;&#10;Description automatically generated">
            <a:extLst>
              <a:ext uri="{FF2B5EF4-FFF2-40B4-BE49-F238E27FC236}">
                <a16:creationId xmlns:a16="http://schemas.microsoft.com/office/drawing/2014/main" id="{FACFF58B-6FC6-4D9E-8440-2E29BFFFCA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90" r="-204"/>
          <a:stretch/>
        </p:blipFill>
        <p:spPr>
          <a:xfrm>
            <a:off x="0" y="0"/>
            <a:ext cx="18745200" cy="1055135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0812C99-789C-426A-8BE6-A97D6DEB225F}"/>
              </a:ext>
            </a:extLst>
          </p:cNvPr>
          <p:cNvSpPr/>
          <p:nvPr/>
        </p:nvSpPr>
        <p:spPr>
          <a:xfrm>
            <a:off x="723899" y="632369"/>
            <a:ext cx="16840200" cy="9022262"/>
          </a:xfrm>
          <a:prstGeom prst="rect">
            <a:avLst/>
          </a:prstGeom>
          <a:solidFill>
            <a:schemeClr val="lt1">
              <a:alpha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8" name="Group 8"/>
          <p:cNvGrpSpPr/>
          <p:nvPr/>
        </p:nvGrpSpPr>
        <p:grpSpPr>
          <a:xfrm>
            <a:off x="1143000" y="1726253"/>
            <a:ext cx="16421099" cy="3036433"/>
            <a:chOff x="0" y="1403146"/>
            <a:chExt cx="10820400" cy="4048577"/>
          </a:xfrm>
        </p:grpSpPr>
        <p:sp>
          <p:nvSpPr>
            <p:cNvPr id="9" name="TextBox 9"/>
            <p:cNvSpPr txBox="1"/>
            <p:nvPr/>
          </p:nvSpPr>
          <p:spPr>
            <a:xfrm>
              <a:off x="0" y="1403146"/>
              <a:ext cx="10820400" cy="21672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700"/>
                </a:lnSpc>
              </a:pPr>
              <a:endParaRPr lang="en-US" sz="13000" dirty="0">
                <a:solidFill>
                  <a:srgbClr val="103779"/>
                </a:solidFill>
                <a:latin typeface="Halant Medium Bold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4887466"/>
              <a:ext cx="10820400" cy="5642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endParaRPr lang="en-US" sz="3000" spc="150" dirty="0">
                <a:solidFill>
                  <a:srgbClr val="103779"/>
                </a:solidFill>
                <a:latin typeface="Assistant Regular"/>
              </a:endParaRPr>
            </a:p>
          </p:txBody>
        </p:sp>
      </p:grpSp>
      <p:pic>
        <p:nvPicPr>
          <p:cNvPr id="7" name="Picture 4">
            <a:extLst>
              <a:ext uri="{FF2B5EF4-FFF2-40B4-BE49-F238E27FC236}">
                <a16:creationId xmlns:a16="http://schemas.microsoft.com/office/drawing/2014/main" id="{FA9CD58D-7DCE-448A-8F19-785E7CD17B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8" r="4898"/>
          <a:stretch>
            <a:fillRect/>
          </a:stretch>
        </p:blipFill>
        <p:spPr bwMode="auto">
          <a:xfrm>
            <a:off x="2362200" y="2509779"/>
            <a:ext cx="7325893" cy="5531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5BB39E8-2CD1-445E-A091-3B4D50E19F33}"/>
              </a:ext>
            </a:extLst>
          </p:cNvPr>
          <p:cNvSpPr txBox="1"/>
          <p:nvPr/>
        </p:nvSpPr>
        <p:spPr>
          <a:xfrm>
            <a:off x="10596347" y="2018625"/>
            <a:ext cx="630128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The military demolished the tower during World War II </a:t>
            </a:r>
          </a:p>
          <a:p>
            <a:pPr algn="ctr"/>
            <a:r>
              <a:rPr lang="en-US" sz="60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‘just in case’ it was transmitting to the enemy.</a:t>
            </a:r>
          </a:p>
        </p:txBody>
      </p:sp>
    </p:spTree>
    <p:extLst>
      <p:ext uri="{BB962C8B-B14F-4D97-AF65-F5344CB8AC3E}">
        <p14:creationId xmlns:p14="http://schemas.microsoft.com/office/powerpoint/2010/main" val="28424526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cture containing indoor, blue, colorful, decorated&#10;&#10;Description automatically generated">
            <a:extLst>
              <a:ext uri="{FF2B5EF4-FFF2-40B4-BE49-F238E27FC236}">
                <a16:creationId xmlns:a16="http://schemas.microsoft.com/office/drawing/2014/main" id="{FACFF58B-6FC6-4D9E-8440-2E29BFFFCA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90" r="-204"/>
          <a:stretch/>
        </p:blipFill>
        <p:spPr>
          <a:xfrm>
            <a:off x="0" y="0"/>
            <a:ext cx="18745200" cy="1055135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0812C99-789C-426A-8BE6-A97D6DEB225F}"/>
              </a:ext>
            </a:extLst>
          </p:cNvPr>
          <p:cNvSpPr/>
          <p:nvPr/>
        </p:nvSpPr>
        <p:spPr>
          <a:xfrm>
            <a:off x="723899" y="632369"/>
            <a:ext cx="16840200" cy="9022262"/>
          </a:xfrm>
          <a:prstGeom prst="rect">
            <a:avLst/>
          </a:prstGeom>
          <a:solidFill>
            <a:schemeClr val="lt1">
              <a:alpha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8" name="Group 8"/>
          <p:cNvGrpSpPr/>
          <p:nvPr/>
        </p:nvGrpSpPr>
        <p:grpSpPr>
          <a:xfrm>
            <a:off x="1143000" y="1726253"/>
            <a:ext cx="16421099" cy="3125856"/>
            <a:chOff x="0" y="1403146"/>
            <a:chExt cx="10820400" cy="4167808"/>
          </a:xfrm>
        </p:grpSpPr>
        <p:sp>
          <p:nvSpPr>
            <p:cNvPr id="9" name="TextBox 9"/>
            <p:cNvSpPr txBox="1"/>
            <p:nvPr/>
          </p:nvSpPr>
          <p:spPr>
            <a:xfrm>
              <a:off x="0" y="1403146"/>
              <a:ext cx="10820400" cy="41678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700"/>
                </a:lnSpc>
              </a:pPr>
              <a:r>
                <a:rPr lang="en-US" sz="13000" dirty="0">
                  <a:solidFill>
                    <a:srgbClr val="103779"/>
                  </a:solidFill>
                  <a:latin typeface="Halant Medium Bold"/>
                </a:rPr>
                <a:t>The Nikola Tesla Link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4887466"/>
              <a:ext cx="10820400" cy="5642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endParaRPr lang="en-US" sz="3000" spc="150" dirty="0">
                <a:solidFill>
                  <a:srgbClr val="103779"/>
                </a:solidFill>
                <a:latin typeface="Assistant Regular"/>
              </a:endParaRPr>
            </a:p>
          </p:txBody>
        </p:sp>
      </p:grpSp>
      <p:pic>
        <p:nvPicPr>
          <p:cNvPr id="7" name="Picture 5" descr="tesla1">
            <a:extLst>
              <a:ext uri="{FF2B5EF4-FFF2-40B4-BE49-F238E27FC236}">
                <a16:creationId xmlns:a16="http://schemas.microsoft.com/office/drawing/2014/main" id="{150E59AD-DB4F-4603-B39B-AD654098E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752665"/>
            <a:ext cx="2569370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E099DAC-0AA8-4123-95A6-748EF2022154}"/>
              </a:ext>
            </a:extLst>
          </p:cNvPr>
          <p:cNvSpPr txBox="1"/>
          <p:nvPr/>
        </p:nvSpPr>
        <p:spPr>
          <a:xfrm>
            <a:off x="2819400" y="8115300"/>
            <a:ext cx="1371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>
                <a:solidFill>
                  <a:schemeClr val="accent1">
                    <a:lumMod val="50000"/>
                  </a:schemeClr>
                </a:solidFill>
                <a:latin typeface="Halant Medium Bold" panose="020B0604020202020204" charset="0"/>
                <a:cs typeface="Halant Medium Bold" panose="020B0604020202020204" charset="0"/>
              </a:rPr>
              <a:t>Tesla</a:t>
            </a:r>
            <a:r>
              <a:rPr lang="en-AU" sz="3000" dirty="0">
                <a:solidFill>
                  <a:schemeClr val="accent1">
                    <a:lumMod val="50000"/>
                  </a:schemeClr>
                </a:solidFill>
                <a:latin typeface="Halant Medium Bold" panose="020B0604020202020204" charset="0"/>
                <a:cs typeface="Halant Medium Bold" panose="020B060402020202020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70983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cture containing indoor, blue, colorful, decorated&#10;&#10;Description automatically generated">
            <a:extLst>
              <a:ext uri="{FF2B5EF4-FFF2-40B4-BE49-F238E27FC236}">
                <a16:creationId xmlns:a16="http://schemas.microsoft.com/office/drawing/2014/main" id="{FACFF58B-6FC6-4D9E-8440-2E29BFFFCA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90" r="-204"/>
          <a:stretch/>
        </p:blipFill>
        <p:spPr>
          <a:xfrm>
            <a:off x="0" y="0"/>
            <a:ext cx="18745200" cy="1055135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0812C99-789C-426A-8BE6-A97D6DEB225F}"/>
              </a:ext>
            </a:extLst>
          </p:cNvPr>
          <p:cNvSpPr/>
          <p:nvPr/>
        </p:nvSpPr>
        <p:spPr>
          <a:xfrm>
            <a:off x="723899" y="632369"/>
            <a:ext cx="16840200" cy="9022262"/>
          </a:xfrm>
          <a:prstGeom prst="rect">
            <a:avLst/>
          </a:prstGeom>
          <a:solidFill>
            <a:schemeClr val="lt1">
              <a:alpha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8" name="Group 8"/>
          <p:cNvGrpSpPr/>
          <p:nvPr/>
        </p:nvGrpSpPr>
        <p:grpSpPr>
          <a:xfrm>
            <a:off x="1143000" y="1726253"/>
            <a:ext cx="16421099" cy="3125856"/>
            <a:chOff x="0" y="1403146"/>
            <a:chExt cx="10820400" cy="4167808"/>
          </a:xfrm>
        </p:grpSpPr>
        <p:sp>
          <p:nvSpPr>
            <p:cNvPr id="9" name="TextBox 9"/>
            <p:cNvSpPr txBox="1"/>
            <p:nvPr/>
          </p:nvSpPr>
          <p:spPr>
            <a:xfrm>
              <a:off x="0" y="1403146"/>
              <a:ext cx="10820400" cy="41678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700"/>
                </a:lnSpc>
              </a:pPr>
              <a:r>
                <a:rPr lang="en-US" sz="13000" dirty="0">
                  <a:solidFill>
                    <a:srgbClr val="103779"/>
                  </a:solidFill>
                  <a:latin typeface="Halant Medium Bold"/>
                </a:rPr>
                <a:t>The Nikola Tesla Link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4887466"/>
              <a:ext cx="10820400" cy="5642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endParaRPr lang="en-US" sz="3000" spc="150" dirty="0">
                <a:solidFill>
                  <a:srgbClr val="103779"/>
                </a:solidFill>
                <a:latin typeface="Assistant Regular"/>
              </a:endParaRPr>
            </a:p>
          </p:txBody>
        </p:sp>
      </p:grpSp>
      <p:pic>
        <p:nvPicPr>
          <p:cNvPr id="7" name="Picture 5" descr="tesla1">
            <a:extLst>
              <a:ext uri="{FF2B5EF4-FFF2-40B4-BE49-F238E27FC236}">
                <a16:creationId xmlns:a16="http://schemas.microsoft.com/office/drawing/2014/main" id="{150E59AD-DB4F-4603-B39B-AD654098E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752665"/>
            <a:ext cx="2569370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E099DAC-0AA8-4123-95A6-748EF2022154}"/>
              </a:ext>
            </a:extLst>
          </p:cNvPr>
          <p:cNvSpPr txBox="1"/>
          <p:nvPr/>
        </p:nvSpPr>
        <p:spPr>
          <a:xfrm>
            <a:off x="2819400" y="8115300"/>
            <a:ext cx="1371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>
                <a:solidFill>
                  <a:schemeClr val="accent1">
                    <a:lumMod val="50000"/>
                  </a:schemeClr>
                </a:solidFill>
                <a:latin typeface="Halant Medium Bold" panose="020B0604020202020204" charset="0"/>
                <a:cs typeface="Halant Medium Bold" panose="020B0604020202020204" charset="0"/>
              </a:rPr>
              <a:t>Tesla               Ralph </a:t>
            </a:r>
            <a:r>
              <a:rPr lang="en-AU" sz="4800" dirty="0" err="1">
                <a:solidFill>
                  <a:schemeClr val="accent1">
                    <a:lumMod val="50000"/>
                  </a:schemeClr>
                </a:solidFill>
                <a:latin typeface="Halant Medium Bold" panose="020B0604020202020204" charset="0"/>
                <a:cs typeface="Halant Medium Bold" panose="020B0604020202020204" charset="0"/>
              </a:rPr>
              <a:t>Bergstresser</a:t>
            </a:r>
            <a:r>
              <a:rPr lang="en-AU" sz="4800" dirty="0">
                <a:solidFill>
                  <a:schemeClr val="accent1">
                    <a:lumMod val="50000"/>
                  </a:schemeClr>
                </a:solidFill>
                <a:latin typeface="Halant Medium Bold" panose="020B0604020202020204" charset="0"/>
                <a:cs typeface="Halant Medium Bold" panose="020B0604020202020204" charset="0"/>
              </a:rPr>
              <a:t>     </a:t>
            </a:r>
            <a:r>
              <a:rPr lang="en-AU" sz="3000" dirty="0">
                <a:solidFill>
                  <a:schemeClr val="accent1">
                    <a:lumMod val="50000"/>
                  </a:schemeClr>
                </a:solidFill>
                <a:latin typeface="Halant Medium Bold" panose="020B0604020202020204" charset="0"/>
                <a:cs typeface="Halant Medium Bold" panose="020B0604020202020204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D0B1DE-139D-4E38-91AD-85FEFE48DA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213" y="5032999"/>
            <a:ext cx="1407793" cy="1183307"/>
          </a:xfrm>
          <a:prstGeom prst="rect">
            <a:avLst/>
          </a:prstGeom>
        </p:spPr>
      </p:pic>
      <p:pic>
        <p:nvPicPr>
          <p:cNvPr id="5" name="Picture 4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17224C81-E0FC-47F3-AE41-079A970468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653" y="3123968"/>
            <a:ext cx="6294692" cy="4721019"/>
          </a:xfrm>
          <a:prstGeom prst="rect">
            <a:avLst/>
          </a:prstGeom>
        </p:spPr>
      </p:pic>
      <p:pic>
        <p:nvPicPr>
          <p:cNvPr id="11" name="Picture 2" descr="Ralph">
            <a:extLst>
              <a:ext uri="{FF2B5EF4-FFF2-40B4-BE49-F238E27FC236}">
                <a16:creationId xmlns:a16="http://schemas.microsoft.com/office/drawing/2014/main" id="{065E28E7-23F1-4934-A69D-4B0C06A2F1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3" r="11961"/>
          <a:stretch/>
        </p:blipFill>
        <p:spPr bwMode="auto">
          <a:xfrm>
            <a:off x="7734299" y="3710070"/>
            <a:ext cx="2819400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2039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cture containing indoor, blue, colorful, decorated&#10;&#10;Description automatically generated">
            <a:extLst>
              <a:ext uri="{FF2B5EF4-FFF2-40B4-BE49-F238E27FC236}">
                <a16:creationId xmlns:a16="http://schemas.microsoft.com/office/drawing/2014/main" id="{FACFF58B-6FC6-4D9E-8440-2E29BFFFCA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90" r="-204"/>
          <a:stretch/>
        </p:blipFill>
        <p:spPr>
          <a:xfrm>
            <a:off x="0" y="0"/>
            <a:ext cx="18745200" cy="1055135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0812C99-789C-426A-8BE6-A97D6DEB225F}"/>
              </a:ext>
            </a:extLst>
          </p:cNvPr>
          <p:cNvSpPr/>
          <p:nvPr/>
        </p:nvSpPr>
        <p:spPr>
          <a:xfrm>
            <a:off x="723899" y="632369"/>
            <a:ext cx="16840200" cy="9022262"/>
          </a:xfrm>
          <a:prstGeom prst="rect">
            <a:avLst/>
          </a:prstGeom>
          <a:solidFill>
            <a:schemeClr val="lt1">
              <a:alpha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8" name="Group 8"/>
          <p:cNvGrpSpPr/>
          <p:nvPr/>
        </p:nvGrpSpPr>
        <p:grpSpPr>
          <a:xfrm>
            <a:off x="1143000" y="1726253"/>
            <a:ext cx="16421099" cy="3125856"/>
            <a:chOff x="0" y="1403146"/>
            <a:chExt cx="10820400" cy="4167808"/>
          </a:xfrm>
        </p:grpSpPr>
        <p:sp>
          <p:nvSpPr>
            <p:cNvPr id="9" name="TextBox 9"/>
            <p:cNvSpPr txBox="1"/>
            <p:nvPr/>
          </p:nvSpPr>
          <p:spPr>
            <a:xfrm>
              <a:off x="0" y="1403146"/>
              <a:ext cx="10820400" cy="41678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700"/>
                </a:lnSpc>
              </a:pPr>
              <a:r>
                <a:rPr lang="en-US" sz="13000" dirty="0">
                  <a:solidFill>
                    <a:srgbClr val="103779"/>
                  </a:solidFill>
                  <a:latin typeface="Halant Medium Bold"/>
                </a:rPr>
                <a:t>The Nikola Tesla Link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4887466"/>
              <a:ext cx="10820400" cy="5642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endParaRPr lang="en-US" sz="3000" spc="150" dirty="0">
                <a:solidFill>
                  <a:srgbClr val="103779"/>
                </a:solidFill>
                <a:latin typeface="Assistant Regular"/>
              </a:endParaRPr>
            </a:p>
          </p:txBody>
        </p:sp>
      </p:grpSp>
      <p:pic>
        <p:nvPicPr>
          <p:cNvPr id="7" name="Picture 5" descr="tesla1">
            <a:extLst>
              <a:ext uri="{FF2B5EF4-FFF2-40B4-BE49-F238E27FC236}">
                <a16:creationId xmlns:a16="http://schemas.microsoft.com/office/drawing/2014/main" id="{150E59AD-DB4F-4603-B39B-AD654098E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752665"/>
            <a:ext cx="2569370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E099DAC-0AA8-4123-95A6-748EF2022154}"/>
              </a:ext>
            </a:extLst>
          </p:cNvPr>
          <p:cNvSpPr txBox="1"/>
          <p:nvPr/>
        </p:nvSpPr>
        <p:spPr>
          <a:xfrm>
            <a:off x="2819400" y="8115300"/>
            <a:ext cx="1371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>
                <a:solidFill>
                  <a:schemeClr val="accent1">
                    <a:lumMod val="50000"/>
                  </a:schemeClr>
                </a:solidFill>
                <a:latin typeface="Halant Medium Bold" panose="020B0604020202020204" charset="0"/>
                <a:cs typeface="Halant Medium Bold" panose="020B0604020202020204" charset="0"/>
              </a:rPr>
              <a:t>Tesla               Ralph </a:t>
            </a:r>
            <a:r>
              <a:rPr lang="en-AU" sz="4800" dirty="0" err="1">
                <a:solidFill>
                  <a:schemeClr val="accent1">
                    <a:lumMod val="50000"/>
                  </a:schemeClr>
                </a:solidFill>
                <a:latin typeface="Halant Medium Bold" panose="020B0604020202020204" charset="0"/>
                <a:cs typeface="Halant Medium Bold" panose="020B0604020202020204" charset="0"/>
              </a:rPr>
              <a:t>Bergstresser</a:t>
            </a:r>
            <a:r>
              <a:rPr lang="en-AU" sz="4800" dirty="0">
                <a:solidFill>
                  <a:schemeClr val="accent1">
                    <a:lumMod val="50000"/>
                  </a:schemeClr>
                </a:solidFill>
                <a:latin typeface="Halant Medium Bold" panose="020B0604020202020204" charset="0"/>
                <a:cs typeface="Halant Medium Bold" panose="020B0604020202020204" charset="0"/>
              </a:rPr>
              <a:t>         Tesla’s CEO     </a:t>
            </a:r>
            <a:r>
              <a:rPr lang="en-AU" sz="3000" dirty="0">
                <a:solidFill>
                  <a:schemeClr val="accent1">
                    <a:lumMod val="50000"/>
                  </a:schemeClr>
                </a:solidFill>
                <a:latin typeface="Halant Medium Bold" panose="020B0604020202020204" charset="0"/>
                <a:cs typeface="Halant Medium Bold" panose="020B0604020202020204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D0B1DE-139D-4E38-91AD-85FEFE48DA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213" y="5032999"/>
            <a:ext cx="1407793" cy="1183307"/>
          </a:xfrm>
          <a:prstGeom prst="rect">
            <a:avLst/>
          </a:prstGeom>
        </p:spPr>
      </p:pic>
      <p:pic>
        <p:nvPicPr>
          <p:cNvPr id="5" name="Picture 4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17224C81-E0FC-47F3-AE41-079A970468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653" y="3123968"/>
            <a:ext cx="6294692" cy="4721019"/>
          </a:xfrm>
          <a:prstGeom prst="rect">
            <a:avLst/>
          </a:prstGeom>
        </p:spPr>
      </p:pic>
      <p:pic>
        <p:nvPicPr>
          <p:cNvPr id="11" name="Picture 2" descr="Ralph">
            <a:extLst>
              <a:ext uri="{FF2B5EF4-FFF2-40B4-BE49-F238E27FC236}">
                <a16:creationId xmlns:a16="http://schemas.microsoft.com/office/drawing/2014/main" id="{065E28E7-23F1-4934-A69D-4B0C06A2F1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3" r="11961"/>
          <a:stretch/>
        </p:blipFill>
        <p:spPr bwMode="auto">
          <a:xfrm>
            <a:off x="7734299" y="3710070"/>
            <a:ext cx="2819400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2980DFB-EA5E-4A56-860B-24AB53F28F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5280" y="3812932"/>
            <a:ext cx="3407829" cy="34404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9ACBBDF-19E7-440E-AE0F-BE2EF4C427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13738" y="5079790"/>
            <a:ext cx="1407793" cy="118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265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cture containing indoor, blue, colorful, decorated&#10;&#10;Description automatically generated">
            <a:extLst>
              <a:ext uri="{FF2B5EF4-FFF2-40B4-BE49-F238E27FC236}">
                <a16:creationId xmlns:a16="http://schemas.microsoft.com/office/drawing/2014/main" id="{FACFF58B-6FC6-4D9E-8440-2E29BFFFCA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90" r="-204"/>
          <a:stretch/>
        </p:blipFill>
        <p:spPr>
          <a:xfrm>
            <a:off x="0" y="0"/>
            <a:ext cx="18745200" cy="1055135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0812C99-789C-426A-8BE6-A97D6DEB225F}"/>
              </a:ext>
            </a:extLst>
          </p:cNvPr>
          <p:cNvSpPr/>
          <p:nvPr/>
        </p:nvSpPr>
        <p:spPr>
          <a:xfrm>
            <a:off x="723899" y="632369"/>
            <a:ext cx="16840200" cy="9022262"/>
          </a:xfrm>
          <a:prstGeom prst="rect">
            <a:avLst/>
          </a:prstGeom>
          <a:solidFill>
            <a:schemeClr val="lt1">
              <a:alpha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grpSp>
        <p:nvGrpSpPr>
          <p:cNvPr id="8" name="Group 8"/>
          <p:cNvGrpSpPr/>
          <p:nvPr/>
        </p:nvGrpSpPr>
        <p:grpSpPr>
          <a:xfrm>
            <a:off x="1143000" y="1726253"/>
            <a:ext cx="16421099" cy="3036433"/>
            <a:chOff x="0" y="1403146"/>
            <a:chExt cx="10820400" cy="4048577"/>
          </a:xfrm>
        </p:grpSpPr>
        <p:sp>
          <p:nvSpPr>
            <p:cNvPr id="9" name="TextBox 9"/>
            <p:cNvSpPr txBox="1"/>
            <p:nvPr/>
          </p:nvSpPr>
          <p:spPr>
            <a:xfrm>
              <a:off x="0" y="1403146"/>
              <a:ext cx="10820400" cy="21672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700"/>
                </a:lnSpc>
              </a:pPr>
              <a:r>
                <a:rPr lang="en-US" sz="13000" dirty="0">
                  <a:solidFill>
                    <a:srgbClr val="103779"/>
                  </a:solidFill>
                  <a:latin typeface="Halant Medium Bold"/>
                </a:rPr>
                <a:t>Nikola Tesla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4887466"/>
              <a:ext cx="10820400" cy="5642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endParaRPr lang="en-US" sz="3000" spc="150" dirty="0">
                <a:solidFill>
                  <a:srgbClr val="103779"/>
                </a:solidFill>
                <a:latin typeface="Assistant Regular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DA1A64B7-7550-4CA5-8255-1B7FA2BFD70F}"/>
              </a:ext>
            </a:extLst>
          </p:cNvPr>
          <p:cNvSpPr txBox="1"/>
          <p:nvPr/>
        </p:nvSpPr>
        <p:spPr>
          <a:xfrm>
            <a:off x="2095500" y="3424743"/>
            <a:ext cx="14554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US" sz="60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His inventions included the hydroelectric generator, microwave, x-ray,</a:t>
            </a:r>
          </a:p>
          <a:p>
            <a:pPr algn="ctr" eaLnBrk="1" hangingPunct="1"/>
            <a:r>
              <a:rPr lang="en-US" sz="60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radar, radio, remote control, fluorescent light, broadcast power, rotary</a:t>
            </a:r>
          </a:p>
          <a:p>
            <a:pPr algn="ctr" eaLnBrk="1" hangingPunct="1"/>
            <a:r>
              <a:rPr lang="en-US" sz="60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engine and the tesla coil</a:t>
            </a:r>
            <a:r>
              <a:rPr lang="en-US" sz="6000" b="1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23160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5922126" y="7434181"/>
            <a:ext cx="1665413" cy="1601825"/>
          </a:xfrm>
          <a:prstGeom prst="rect">
            <a:avLst/>
          </a:prstGeom>
        </p:spPr>
      </p:pic>
      <p:pic>
        <p:nvPicPr>
          <p:cNvPr id="3" name="Picture 2" descr="A picture containing indoor, blue, colorful, decorated&#10;&#10;Description automatically generated">
            <a:extLst>
              <a:ext uri="{FF2B5EF4-FFF2-40B4-BE49-F238E27FC236}">
                <a16:creationId xmlns:a16="http://schemas.microsoft.com/office/drawing/2014/main" id="{BD8A94A1-3B48-4FF8-BEC1-1BFE4C7CF63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233"/>
          <a:stretch/>
        </p:blipFill>
        <p:spPr>
          <a:xfrm>
            <a:off x="2092447" y="269803"/>
            <a:ext cx="13868400" cy="974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6034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7772400" y="1305564"/>
            <a:ext cx="9293334" cy="5727576"/>
            <a:chOff x="-3123365" y="-3670722"/>
            <a:chExt cx="13604459" cy="7636767"/>
          </a:xfrm>
        </p:grpSpPr>
        <p:sp>
          <p:nvSpPr>
            <p:cNvPr id="4" name="TextBox 4"/>
            <p:cNvSpPr txBox="1"/>
            <p:nvPr/>
          </p:nvSpPr>
          <p:spPr>
            <a:xfrm>
              <a:off x="-3123365" y="-3670722"/>
              <a:ext cx="9816290" cy="324875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9350"/>
                </a:lnSpc>
              </a:pPr>
              <a:r>
                <a:rPr lang="en-US" sz="8500" dirty="0">
                  <a:solidFill>
                    <a:srgbClr val="103779"/>
                  </a:solidFill>
                  <a:latin typeface="Halant Medium Bold"/>
                </a:rPr>
                <a:t>Personal Range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3525241"/>
              <a:ext cx="10481094" cy="4408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730"/>
                </a:lnSpc>
              </a:pPr>
              <a:endParaRPr lang="en-US" sz="2100" dirty="0">
                <a:solidFill>
                  <a:srgbClr val="103779"/>
                </a:solidFill>
                <a:latin typeface="Assistant Regular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-647846" y="609153"/>
              <a:ext cx="11043326" cy="27058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850"/>
                </a:lnSpc>
              </a:pPr>
              <a:r>
                <a:rPr lang="en-US" sz="4000" spc="-35" dirty="0">
                  <a:solidFill>
                    <a:srgbClr val="103779"/>
                  </a:solidFill>
                  <a:latin typeface="Halant Medium Bold" panose="020B0604020202020204" charset="0"/>
                  <a:cs typeface="Halant Medium Bold" panose="020B0604020202020204" charset="0"/>
                </a:rPr>
                <a:t>Experience the Tesla’s Bubble.</a:t>
              </a:r>
            </a:p>
            <a:p>
              <a:pPr algn="ctr">
                <a:lnSpc>
                  <a:spcPts val="3850"/>
                </a:lnSpc>
              </a:pPr>
              <a:endParaRPr lang="en-US" sz="4000" spc="-35" dirty="0">
                <a:solidFill>
                  <a:srgbClr val="103779"/>
                </a:solidFill>
                <a:latin typeface="Halant Medium Bold" panose="020B0604020202020204" charset="0"/>
                <a:cs typeface="Halant Medium Bold" panose="020B0604020202020204" charset="0"/>
              </a:endParaRPr>
            </a:p>
            <a:p>
              <a:pPr algn="ctr">
                <a:lnSpc>
                  <a:spcPts val="3850"/>
                </a:lnSpc>
              </a:pPr>
              <a:r>
                <a:rPr lang="en-US" sz="4000" spc="-35" dirty="0">
                  <a:solidFill>
                    <a:srgbClr val="103779"/>
                  </a:solidFill>
                  <a:latin typeface="Halant Medium Bold" panose="020B0604020202020204" charset="0"/>
                  <a:cs typeface="Halant Medium Bold" panose="020B0604020202020204" charset="0"/>
                </a:rPr>
                <a:t> Take your environment </a:t>
              </a:r>
            </a:p>
            <a:p>
              <a:pPr algn="ctr">
                <a:lnSpc>
                  <a:spcPts val="3850"/>
                </a:lnSpc>
              </a:pPr>
              <a:r>
                <a:rPr lang="en-US" sz="4000" spc="-35" dirty="0">
                  <a:solidFill>
                    <a:srgbClr val="103779"/>
                  </a:solidFill>
                  <a:latin typeface="Halant Medium Bold" panose="020B0604020202020204" charset="0"/>
                  <a:cs typeface="Halant Medium Bold" panose="020B0604020202020204" charset="0"/>
                </a:rPr>
                <a:t>back to nature.</a:t>
              </a:r>
            </a:p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934202" y="4083475"/>
            <a:ext cx="9220198" cy="2436565"/>
            <a:chOff x="1" y="863358"/>
            <a:chExt cx="9364806" cy="1764900"/>
          </a:xfrm>
        </p:grpSpPr>
        <p:sp>
          <p:nvSpPr>
            <p:cNvPr id="3" name="TextBox 3"/>
            <p:cNvSpPr txBox="1"/>
            <p:nvPr/>
          </p:nvSpPr>
          <p:spPr>
            <a:xfrm>
              <a:off x="1428530" y="863358"/>
              <a:ext cx="6507748" cy="176490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9350"/>
                </a:lnSpc>
              </a:pPr>
              <a:r>
                <a:rPr lang="en-US" sz="8500" dirty="0">
                  <a:solidFill>
                    <a:srgbClr val="103779"/>
                  </a:solidFill>
                  <a:latin typeface="Halant Medium Bold"/>
                </a:rPr>
                <a:t>The Pendants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" y="2293391"/>
              <a:ext cx="9364806" cy="33486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730"/>
                </a:lnSpc>
              </a:pPr>
              <a:endParaRPr lang="en-US" sz="6000" dirty="0">
                <a:solidFill>
                  <a:srgbClr val="103779"/>
                </a:solidFill>
                <a:latin typeface="Assistant Regular"/>
              </a:endParaRPr>
            </a:p>
          </p:txBody>
        </p:sp>
      </p:grpSp>
      <p:pic>
        <p:nvPicPr>
          <p:cNvPr id="6" name="Picture 5" descr="A picture containing plant, branch, accessory&#10;&#10;Description automatically generated">
            <a:extLst>
              <a:ext uri="{FF2B5EF4-FFF2-40B4-BE49-F238E27FC236}">
                <a16:creationId xmlns:a16="http://schemas.microsoft.com/office/drawing/2014/main" id="{534D0926-0FE3-418D-9AB3-FAB575B595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833" y="1154457"/>
            <a:ext cx="6067425" cy="808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2947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msotw9_temp0">
            <a:extLst>
              <a:ext uri="{FF2B5EF4-FFF2-40B4-BE49-F238E27FC236}">
                <a16:creationId xmlns:a16="http://schemas.microsoft.com/office/drawing/2014/main" id="{974BAB4B-1E88-1444-A744-B72F6F65B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34"/>
          <a:stretch>
            <a:fillRect/>
          </a:stretch>
        </p:blipFill>
        <p:spPr bwMode="auto">
          <a:xfrm>
            <a:off x="1090765" y="2585534"/>
            <a:ext cx="46863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5" name="Text Box 3">
            <a:extLst>
              <a:ext uri="{FF2B5EF4-FFF2-40B4-BE49-F238E27FC236}">
                <a16:creationId xmlns:a16="http://schemas.microsoft.com/office/drawing/2014/main" id="{ED1896C4-A2DC-A549-B0F4-E73AEAF42B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001" y="937963"/>
            <a:ext cx="327782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685800">
              <a:spcBef>
                <a:spcPct val="50000"/>
              </a:spcBef>
            </a:pPr>
            <a:r>
              <a:rPr lang="en-US" altLang="en-US" sz="40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No pendant.</a:t>
            </a:r>
            <a:endParaRPr lang="en-AU" altLang="en-US" sz="4000" b="1" dirty="0">
              <a:solidFill>
                <a:schemeClr val="tx2"/>
              </a:solidFill>
              <a:latin typeface="Halant Medium Bold" panose="020B0604020202020204" charset="0"/>
              <a:cs typeface="Halant Medium Bold" panose="020B0604020202020204" charset="0"/>
            </a:endParaRPr>
          </a:p>
        </p:txBody>
      </p:sp>
      <p:sp>
        <p:nvSpPr>
          <p:cNvPr id="18436" name="Text Box 4">
            <a:extLst>
              <a:ext uri="{FF2B5EF4-FFF2-40B4-BE49-F238E27FC236}">
                <a16:creationId xmlns:a16="http://schemas.microsoft.com/office/drawing/2014/main" id="{0B95F10C-6830-4F46-9AC2-5977F7DEBA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9784" y="646542"/>
            <a:ext cx="4181169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685800">
              <a:spcBef>
                <a:spcPct val="50000"/>
              </a:spcBef>
            </a:pPr>
            <a:r>
              <a:rPr lang="en-AU" altLang="en-US" sz="40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After wearing a pendant for 20 minutes.</a:t>
            </a:r>
          </a:p>
        </p:txBody>
      </p:sp>
      <p:sp>
        <p:nvSpPr>
          <p:cNvPr id="18437" name="Text Box 5">
            <a:extLst>
              <a:ext uri="{FF2B5EF4-FFF2-40B4-BE49-F238E27FC236}">
                <a16:creationId xmlns:a16="http://schemas.microsoft.com/office/drawing/2014/main" id="{2C6D79AC-CBF3-9646-9B44-1D91891317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10818" y="581471"/>
            <a:ext cx="36576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685800">
              <a:spcBef>
                <a:spcPct val="50000"/>
              </a:spcBef>
            </a:pPr>
            <a:r>
              <a:rPr lang="en-US" altLang="en-US" sz="40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After wearing a pendant for 28 days.</a:t>
            </a:r>
            <a:endParaRPr lang="en-AU" altLang="en-US" sz="4000" dirty="0">
              <a:solidFill>
                <a:schemeClr val="tx2"/>
              </a:solidFill>
              <a:latin typeface="Halant Medium Bold" panose="020B0604020202020204" charset="0"/>
              <a:cs typeface="Halant Medium Bold" panose="020B0604020202020204" charset="0"/>
            </a:endParaRPr>
          </a:p>
        </p:txBody>
      </p:sp>
      <p:pic>
        <p:nvPicPr>
          <p:cNvPr id="18440" name="Picture 8" descr="msotw9_temp0">
            <a:extLst>
              <a:ext uri="{FF2B5EF4-FFF2-40B4-BE49-F238E27FC236}">
                <a16:creationId xmlns:a16="http://schemas.microsoft.com/office/drawing/2014/main" id="{58420DA8-3FD1-0C4D-8448-E47B4F6D5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67" r="32500"/>
          <a:stretch>
            <a:fillRect/>
          </a:stretch>
        </p:blipFill>
        <p:spPr bwMode="auto">
          <a:xfrm>
            <a:off x="6508953" y="2611344"/>
            <a:ext cx="45720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1" name="Picture 9" descr="msotw9_temp0">
            <a:extLst>
              <a:ext uri="{FF2B5EF4-FFF2-40B4-BE49-F238E27FC236}">
                <a16:creationId xmlns:a16="http://schemas.microsoft.com/office/drawing/2014/main" id="{BF60B394-358B-F246-8D03-4948433A95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00"/>
          <a:stretch>
            <a:fillRect/>
          </a:stretch>
        </p:blipFill>
        <p:spPr bwMode="auto">
          <a:xfrm>
            <a:off x="12510936" y="2536440"/>
            <a:ext cx="44577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2943151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62200" y="1373968"/>
            <a:ext cx="14859000" cy="5146071"/>
            <a:chOff x="-4643708" y="-1099245"/>
            <a:chExt cx="15092046" cy="3727503"/>
          </a:xfrm>
        </p:grpSpPr>
        <p:sp>
          <p:nvSpPr>
            <p:cNvPr id="3" name="TextBox 3"/>
            <p:cNvSpPr txBox="1"/>
            <p:nvPr/>
          </p:nvSpPr>
          <p:spPr>
            <a:xfrm>
              <a:off x="-4643708" y="-1099245"/>
              <a:ext cx="15092046" cy="89173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9350"/>
                </a:lnSpc>
              </a:pPr>
              <a:r>
                <a:rPr lang="en-US" sz="8500" dirty="0">
                  <a:solidFill>
                    <a:srgbClr val="103779"/>
                  </a:solidFill>
                  <a:latin typeface="Halant Medium Bold"/>
                </a:rPr>
                <a:t>How to Choose Your Pendant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" y="2293391"/>
              <a:ext cx="9364806" cy="33486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730"/>
                </a:lnSpc>
              </a:pPr>
              <a:endParaRPr lang="en-US" sz="6000" dirty="0">
                <a:solidFill>
                  <a:srgbClr val="103779"/>
                </a:solidFill>
                <a:latin typeface="Assistant Regular"/>
              </a:endParaRPr>
            </a:p>
          </p:txBody>
        </p:sp>
      </p:grpSp>
      <p:pic>
        <p:nvPicPr>
          <p:cNvPr id="8" name="Picture 7" descr="A person wearing glasses&#10;&#10;Description automatically generated with medium confidence">
            <a:extLst>
              <a:ext uri="{FF2B5EF4-FFF2-40B4-BE49-F238E27FC236}">
                <a16:creationId xmlns:a16="http://schemas.microsoft.com/office/drawing/2014/main" id="{ACBA4902-0EE4-4C24-A3A7-4FB9DB1C4D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3374701"/>
            <a:ext cx="9912802" cy="7434601"/>
          </a:xfrm>
          <a:prstGeom prst="rect">
            <a:avLst/>
          </a:prstGeom>
        </p:spPr>
      </p:pic>
      <p:pic>
        <p:nvPicPr>
          <p:cNvPr id="6" name="Picture 5" descr="A person with long hair&#10;&#10;Description automatically generated with low confidence">
            <a:extLst>
              <a:ext uri="{FF2B5EF4-FFF2-40B4-BE49-F238E27FC236}">
                <a16:creationId xmlns:a16="http://schemas.microsoft.com/office/drawing/2014/main" id="{161ADFAF-5EB8-464F-96F7-E3A08A2FDE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3" t="13518" r="5449" b="14705"/>
          <a:stretch/>
        </p:blipFill>
        <p:spPr>
          <a:xfrm>
            <a:off x="609600" y="2197777"/>
            <a:ext cx="8846611" cy="530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2508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934202" y="4610100"/>
            <a:ext cx="9220198" cy="2436564"/>
            <a:chOff x="1" y="1244813"/>
            <a:chExt cx="9364806" cy="1764900"/>
          </a:xfrm>
        </p:grpSpPr>
        <p:sp>
          <p:nvSpPr>
            <p:cNvPr id="3" name="TextBox 3"/>
            <p:cNvSpPr txBox="1"/>
            <p:nvPr/>
          </p:nvSpPr>
          <p:spPr>
            <a:xfrm>
              <a:off x="1006135" y="1244813"/>
              <a:ext cx="6507748" cy="176490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9350"/>
                </a:lnSpc>
              </a:pPr>
              <a:r>
                <a:rPr lang="en-US" sz="8500" dirty="0">
                  <a:solidFill>
                    <a:srgbClr val="103779"/>
                  </a:solidFill>
                  <a:latin typeface="Halant Medium Bold"/>
                </a:rPr>
                <a:t>The Adult Pendant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" y="2293391"/>
              <a:ext cx="9364806" cy="33486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730"/>
                </a:lnSpc>
              </a:pPr>
              <a:endParaRPr lang="en-US" sz="6000" dirty="0">
                <a:solidFill>
                  <a:srgbClr val="103779"/>
                </a:solidFill>
                <a:latin typeface="Assistant Regular"/>
              </a:endParaRPr>
            </a:p>
          </p:txBody>
        </p:sp>
      </p:grpSp>
      <p:pic>
        <p:nvPicPr>
          <p:cNvPr id="12" name="Picture 11" descr="A picture containing accessory, enamel, locket&#10;&#10;Description automatically generated">
            <a:extLst>
              <a:ext uri="{FF2B5EF4-FFF2-40B4-BE49-F238E27FC236}">
                <a16:creationId xmlns:a16="http://schemas.microsoft.com/office/drawing/2014/main" id="{219F79A2-BB89-4C30-9F5B-B8F5D1C3F3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683"/>
          <a:stretch/>
        </p:blipFill>
        <p:spPr>
          <a:xfrm>
            <a:off x="1371600" y="2400300"/>
            <a:ext cx="5742708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705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bones&#10;&#10;Description automatically generated">
            <a:extLst>
              <a:ext uri="{FF2B5EF4-FFF2-40B4-BE49-F238E27FC236}">
                <a16:creationId xmlns:a16="http://schemas.microsoft.com/office/drawing/2014/main" id="{BFBDD70F-CCA1-41D5-91FC-A9D42BCCCD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696" y="1197490"/>
            <a:ext cx="11382375" cy="91059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1898232D-1D97-4673-A093-BB6F568996E5}"/>
              </a:ext>
            </a:extLst>
          </p:cNvPr>
          <p:cNvSpPr txBox="1"/>
          <p:nvPr/>
        </p:nvSpPr>
        <p:spPr>
          <a:xfrm rot="10800000" flipH="1" flipV="1">
            <a:off x="304800" y="783622"/>
            <a:ext cx="18211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500" dirty="0">
                <a:solidFill>
                  <a:srgbClr val="103779"/>
                </a:solidFill>
                <a:latin typeface="Halant Medium Bold"/>
              </a:rPr>
              <a:t>Which shape resonates with you?</a:t>
            </a:r>
            <a:endParaRPr kumimoji="0" lang="en-US" sz="8500" b="0" i="0" u="none" strike="noStrike" kern="1200" cap="none" spc="0" normalizeH="0" baseline="0" noProof="0" dirty="0">
              <a:ln>
                <a:noFill/>
              </a:ln>
              <a:solidFill>
                <a:srgbClr val="103779"/>
              </a:solidFill>
              <a:effectLst/>
              <a:uLnTx/>
              <a:uFillTx/>
              <a:latin typeface="Halant Medium Bold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CC6E156-6D07-46E2-91EF-2D37457EA71B}"/>
              </a:ext>
            </a:extLst>
          </p:cNvPr>
          <p:cNvSpPr txBox="1"/>
          <p:nvPr/>
        </p:nvSpPr>
        <p:spPr>
          <a:xfrm>
            <a:off x="5943600" y="5486489"/>
            <a:ext cx="21336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400" dirty="0">
                <a:solidFill>
                  <a:schemeClr val="accent1">
                    <a:lumMod val="50000"/>
                  </a:schemeClr>
                </a:solidFill>
                <a:latin typeface="Halant Medium Bold" panose="020B0604020202020204" charset="0"/>
                <a:cs typeface="Halant Medium Bold" panose="020B0604020202020204" charset="0"/>
              </a:rPr>
              <a:t>round</a:t>
            </a:r>
          </a:p>
          <a:p>
            <a:endParaRPr lang="en-AU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52B2F40-E50B-4DEB-8BE3-CBE56F98EF0F}"/>
              </a:ext>
            </a:extLst>
          </p:cNvPr>
          <p:cNvSpPr txBox="1"/>
          <p:nvPr/>
        </p:nvSpPr>
        <p:spPr>
          <a:xfrm>
            <a:off x="10363200" y="5486489"/>
            <a:ext cx="16002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400" dirty="0">
                <a:solidFill>
                  <a:schemeClr val="accent1">
                    <a:lumMod val="50000"/>
                  </a:schemeClr>
                </a:solidFill>
                <a:latin typeface="Halant Medium Bold" panose="020B0604020202020204" charset="0"/>
                <a:cs typeface="Halant Medium Bold" panose="020B0604020202020204" charset="0"/>
              </a:rPr>
              <a:t>oval</a:t>
            </a:r>
          </a:p>
          <a:p>
            <a:endParaRPr lang="en-AU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59F32CB-B96B-44F2-B6B2-DC3A948C1563}"/>
              </a:ext>
            </a:extLst>
          </p:cNvPr>
          <p:cNvSpPr txBox="1"/>
          <p:nvPr/>
        </p:nvSpPr>
        <p:spPr>
          <a:xfrm>
            <a:off x="9715500" y="9279786"/>
            <a:ext cx="28956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400" dirty="0">
                <a:solidFill>
                  <a:schemeClr val="accent1">
                    <a:lumMod val="50000"/>
                  </a:schemeClr>
                </a:solidFill>
                <a:latin typeface="Halant Medium Bold" panose="020B0604020202020204" charset="0"/>
                <a:cs typeface="Halant Medium Bold" panose="020B0604020202020204" charset="0"/>
              </a:rPr>
              <a:t>14-sided</a:t>
            </a:r>
          </a:p>
          <a:p>
            <a:endParaRPr lang="en-AU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FD9C47C-8D80-45FC-B0D7-045A6F195FFA}"/>
              </a:ext>
            </a:extLst>
          </p:cNvPr>
          <p:cNvSpPr txBox="1"/>
          <p:nvPr/>
        </p:nvSpPr>
        <p:spPr>
          <a:xfrm>
            <a:off x="5809005" y="9279786"/>
            <a:ext cx="276349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400" dirty="0">
                <a:solidFill>
                  <a:schemeClr val="accent1">
                    <a:lumMod val="50000"/>
                  </a:schemeClr>
                </a:solidFill>
                <a:latin typeface="Halant Medium Bold" panose="020B0604020202020204" charset="0"/>
                <a:cs typeface="Halant Medium Bold" panose="020B0604020202020204" charset="0"/>
              </a:rPr>
              <a:t>8-sided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889348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1898232D-1D97-4673-A093-BB6F568996E5}"/>
              </a:ext>
            </a:extLst>
          </p:cNvPr>
          <p:cNvSpPr txBox="1"/>
          <p:nvPr/>
        </p:nvSpPr>
        <p:spPr>
          <a:xfrm rot="10800000" flipH="1" flipV="1">
            <a:off x="304800" y="783622"/>
            <a:ext cx="18211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500" dirty="0">
                <a:solidFill>
                  <a:srgbClr val="103779"/>
                </a:solidFill>
                <a:latin typeface="Halant Medium Bold"/>
              </a:rPr>
              <a:t>Which shape resonates with you?</a:t>
            </a:r>
            <a:endParaRPr kumimoji="0" lang="en-US" sz="8500" b="0" i="0" u="none" strike="noStrike" kern="1200" cap="none" spc="0" normalizeH="0" baseline="0" noProof="0" dirty="0">
              <a:ln>
                <a:noFill/>
              </a:ln>
              <a:solidFill>
                <a:srgbClr val="103779"/>
              </a:solidFill>
              <a:effectLst/>
              <a:uLnTx/>
              <a:uFillTx/>
              <a:latin typeface="Halant Medium Bold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FD9C47C-8D80-45FC-B0D7-045A6F195FFA}"/>
              </a:ext>
            </a:extLst>
          </p:cNvPr>
          <p:cNvSpPr txBox="1"/>
          <p:nvPr/>
        </p:nvSpPr>
        <p:spPr>
          <a:xfrm>
            <a:off x="4580902" y="7320956"/>
            <a:ext cx="905889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dirty="0">
                <a:solidFill>
                  <a:schemeClr val="accent1">
                    <a:lumMod val="50000"/>
                  </a:schemeClr>
                </a:solidFill>
                <a:latin typeface="Halant Medium Bold" panose="020B0604020202020204" charset="0"/>
                <a:cs typeface="Halant Medium Bold" panose="020B0604020202020204" charset="0"/>
              </a:rPr>
              <a:t>Oval?</a:t>
            </a:r>
          </a:p>
          <a:p>
            <a:pPr algn="ctr"/>
            <a:r>
              <a:rPr lang="en-AU" sz="4400" dirty="0">
                <a:solidFill>
                  <a:schemeClr val="accent1">
                    <a:lumMod val="50000"/>
                  </a:schemeClr>
                </a:solidFill>
                <a:latin typeface="Halant Medium Bold" panose="020B0604020202020204" charset="0"/>
                <a:cs typeface="Halant Medium Bold" panose="020B0604020202020204" charset="0"/>
              </a:rPr>
              <a:t>Choose between double dolphin, oval and surfboard.</a:t>
            </a:r>
          </a:p>
          <a:p>
            <a:endParaRPr lang="en-AU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A24CA5-C772-43D6-9F84-3776871D4D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9521" y="2966044"/>
            <a:ext cx="3200677" cy="4115157"/>
          </a:xfrm>
          <a:prstGeom prst="rect">
            <a:avLst/>
          </a:prstGeom>
        </p:spPr>
      </p:pic>
      <p:pic>
        <p:nvPicPr>
          <p:cNvPr id="4" name="Picture 3" descr="A picture containing enamel&#10;&#10;Description automatically generated">
            <a:extLst>
              <a:ext uri="{FF2B5EF4-FFF2-40B4-BE49-F238E27FC236}">
                <a16:creationId xmlns:a16="http://schemas.microsoft.com/office/drawing/2014/main" id="{CDC5477D-88E2-4980-BA75-85A0AF6131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555"/>
          <a:stretch/>
        </p:blipFill>
        <p:spPr>
          <a:xfrm>
            <a:off x="1752600" y="3386264"/>
            <a:ext cx="5143500" cy="3886201"/>
          </a:xfrm>
          <a:prstGeom prst="rect">
            <a:avLst/>
          </a:prstGeom>
        </p:spPr>
      </p:pic>
      <p:pic>
        <p:nvPicPr>
          <p:cNvPr id="6" name="Picture 5" descr="A close-up of a snake&#10;&#10;Description automatically generated with medium confidence">
            <a:extLst>
              <a:ext uri="{FF2B5EF4-FFF2-40B4-BE49-F238E27FC236}">
                <a16:creationId xmlns:a16="http://schemas.microsoft.com/office/drawing/2014/main" id="{CCBC4BAA-2578-459B-A902-B327C62A3EC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555"/>
          <a:stretch/>
        </p:blipFill>
        <p:spPr>
          <a:xfrm>
            <a:off x="12192000" y="3619500"/>
            <a:ext cx="51435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9114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1898232D-1D97-4673-A093-BB6F568996E5}"/>
              </a:ext>
            </a:extLst>
          </p:cNvPr>
          <p:cNvSpPr txBox="1"/>
          <p:nvPr/>
        </p:nvSpPr>
        <p:spPr>
          <a:xfrm rot="10800000" flipH="1" flipV="1">
            <a:off x="304800" y="783622"/>
            <a:ext cx="18211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0" b="0" i="0" u="none" strike="noStrike" kern="1200" cap="none" spc="0" normalizeH="0" baseline="0" noProof="0" dirty="0">
                <a:ln>
                  <a:noFill/>
                </a:ln>
                <a:solidFill>
                  <a:srgbClr val="103779"/>
                </a:solidFill>
                <a:effectLst/>
                <a:uLnTx/>
                <a:uFillTx/>
                <a:latin typeface="Halant Medium Bold"/>
                <a:ea typeface="+mn-ea"/>
                <a:cs typeface="+mn-cs"/>
              </a:rPr>
              <a:t>Choose your </a:t>
            </a:r>
            <a:r>
              <a:rPr lang="en-US" sz="8500" dirty="0">
                <a:solidFill>
                  <a:srgbClr val="103779"/>
                </a:solidFill>
                <a:latin typeface="Halant Medium Bold"/>
              </a:rPr>
              <a:t>Design</a:t>
            </a:r>
            <a:endParaRPr kumimoji="0" lang="en-US" sz="8500" b="0" i="0" u="none" strike="noStrike" kern="1200" cap="none" spc="0" normalizeH="0" baseline="0" noProof="0" dirty="0">
              <a:ln>
                <a:noFill/>
              </a:ln>
              <a:solidFill>
                <a:srgbClr val="103779"/>
              </a:solidFill>
              <a:effectLst/>
              <a:uLnTx/>
              <a:uFillTx/>
              <a:latin typeface="Halant Medium Bold"/>
              <a:ea typeface="+mn-ea"/>
              <a:cs typeface="+mn-cs"/>
            </a:endParaRPr>
          </a:p>
        </p:txBody>
      </p:sp>
      <p:pic>
        <p:nvPicPr>
          <p:cNvPr id="3" name="Picture 2" descr="A picture containing chart&#10;&#10;Description automatically generated">
            <a:extLst>
              <a:ext uri="{FF2B5EF4-FFF2-40B4-BE49-F238E27FC236}">
                <a16:creationId xmlns:a16="http://schemas.microsoft.com/office/drawing/2014/main" id="{04A583B5-2432-41CD-BEF3-640591989B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287" y="2107062"/>
            <a:ext cx="10156825" cy="782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53657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bones&#10;&#10;Description automatically generated">
            <a:extLst>
              <a:ext uri="{FF2B5EF4-FFF2-40B4-BE49-F238E27FC236}">
                <a16:creationId xmlns:a16="http://schemas.microsoft.com/office/drawing/2014/main" id="{BFBDD70F-CCA1-41D5-91FC-A9D42BCCCD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57" t="1628" r="49466" b="44159"/>
          <a:stretch/>
        </p:blipFill>
        <p:spPr>
          <a:xfrm>
            <a:off x="4260274" y="2551018"/>
            <a:ext cx="4121727" cy="518496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1898232D-1D97-4673-A093-BB6F568996E5}"/>
              </a:ext>
            </a:extLst>
          </p:cNvPr>
          <p:cNvSpPr txBox="1"/>
          <p:nvPr/>
        </p:nvSpPr>
        <p:spPr>
          <a:xfrm rot="10800000" flipH="1" flipV="1">
            <a:off x="304800" y="783622"/>
            <a:ext cx="18211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500" dirty="0">
                <a:solidFill>
                  <a:srgbClr val="103779"/>
                </a:solidFill>
                <a:latin typeface="Halant Medium Bold"/>
              </a:rPr>
              <a:t>Which shape resonates with you?</a:t>
            </a:r>
            <a:endParaRPr kumimoji="0" lang="en-US" sz="8500" b="0" i="0" u="none" strike="noStrike" kern="1200" cap="none" spc="0" normalizeH="0" baseline="0" noProof="0" dirty="0">
              <a:ln>
                <a:noFill/>
              </a:ln>
              <a:solidFill>
                <a:srgbClr val="103779"/>
              </a:solidFill>
              <a:effectLst/>
              <a:uLnTx/>
              <a:uFillTx/>
              <a:latin typeface="Halant Medium Bold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CC6E156-6D07-46E2-91EF-2D37457EA71B}"/>
              </a:ext>
            </a:extLst>
          </p:cNvPr>
          <p:cNvSpPr txBox="1"/>
          <p:nvPr/>
        </p:nvSpPr>
        <p:spPr>
          <a:xfrm>
            <a:off x="6476999" y="7526060"/>
            <a:ext cx="586740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dirty="0">
                <a:solidFill>
                  <a:schemeClr val="accent1">
                    <a:lumMod val="50000"/>
                  </a:schemeClr>
                </a:solidFill>
                <a:latin typeface="Halant Medium Bold" panose="020B0604020202020204" charset="0"/>
                <a:cs typeface="Halant Medium Bold" panose="020B0604020202020204" charset="0"/>
              </a:rPr>
              <a:t>Round?</a:t>
            </a:r>
          </a:p>
          <a:p>
            <a:pPr algn="ctr"/>
            <a:r>
              <a:rPr lang="en-AU" sz="4400" dirty="0">
                <a:solidFill>
                  <a:schemeClr val="accent1">
                    <a:lumMod val="50000"/>
                  </a:schemeClr>
                </a:solidFill>
                <a:latin typeface="Halant Medium Bold" panose="020B0604020202020204" charset="0"/>
                <a:cs typeface="Halant Medium Bold" panose="020B0604020202020204" charset="0"/>
              </a:rPr>
              <a:t>Choose between round and round yin yang.</a:t>
            </a:r>
          </a:p>
          <a:p>
            <a:endParaRPr lang="en-AU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52B2F40-E50B-4DEB-8BE3-CBE56F98EF0F}"/>
              </a:ext>
            </a:extLst>
          </p:cNvPr>
          <p:cNvSpPr txBox="1"/>
          <p:nvPr/>
        </p:nvSpPr>
        <p:spPr>
          <a:xfrm>
            <a:off x="10363200" y="5486489"/>
            <a:ext cx="16002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AU" sz="4400" dirty="0">
              <a:solidFill>
                <a:schemeClr val="accent1">
                  <a:lumMod val="50000"/>
                </a:schemeClr>
              </a:solidFill>
              <a:latin typeface="Halant Medium Bold" panose="020B0604020202020204" charset="0"/>
              <a:cs typeface="Halant Medium Bold" panose="020B0604020202020204" charset="0"/>
            </a:endParaRPr>
          </a:p>
          <a:p>
            <a:endParaRPr lang="en-AU" dirty="0"/>
          </a:p>
        </p:txBody>
      </p:sp>
      <p:pic>
        <p:nvPicPr>
          <p:cNvPr id="4" name="Picture 3" descr="A close-up of a planet&#10;&#10;Description automatically generated with medium confidence">
            <a:extLst>
              <a:ext uri="{FF2B5EF4-FFF2-40B4-BE49-F238E27FC236}">
                <a16:creationId xmlns:a16="http://schemas.microsoft.com/office/drawing/2014/main" id="{55A8FC35-DE3B-43F5-94A8-584BCEC35D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1745" y="3871773"/>
            <a:ext cx="2999835" cy="315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570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cture containing indoor, blue, colorful, decorated&#10;&#10;Description automatically generated">
            <a:extLst>
              <a:ext uri="{FF2B5EF4-FFF2-40B4-BE49-F238E27FC236}">
                <a16:creationId xmlns:a16="http://schemas.microsoft.com/office/drawing/2014/main" id="{FACFF58B-6FC6-4D9E-8440-2E29BFFFCAC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90" r="-204"/>
          <a:stretch/>
        </p:blipFill>
        <p:spPr>
          <a:xfrm>
            <a:off x="0" y="0"/>
            <a:ext cx="18745200" cy="1055135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0812C99-789C-426A-8BE6-A97D6DEB225F}"/>
              </a:ext>
            </a:extLst>
          </p:cNvPr>
          <p:cNvSpPr/>
          <p:nvPr/>
        </p:nvSpPr>
        <p:spPr>
          <a:xfrm>
            <a:off x="723899" y="632369"/>
            <a:ext cx="16840200" cy="9022262"/>
          </a:xfrm>
          <a:prstGeom prst="rect">
            <a:avLst/>
          </a:prstGeom>
          <a:solidFill>
            <a:schemeClr val="lt1">
              <a:alpha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5" name="Yellow Man Green Decision Tree Chart">
            <a:hlinkClick r:id="" action="ppaction://media"/>
            <a:extLst>
              <a:ext uri="{FF2B5EF4-FFF2-40B4-BE49-F238E27FC236}">
                <a16:creationId xmlns:a16="http://schemas.microsoft.com/office/drawing/2014/main" id="{771D0E47-F69D-4CE3-9CB4-B57FD0D4E7B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7032" t="14584" r="7812" b="23030"/>
          <a:stretch/>
        </p:blipFill>
        <p:spPr>
          <a:xfrm>
            <a:off x="4648200" y="4106099"/>
            <a:ext cx="8521009" cy="4681935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1143000" y="1726253"/>
            <a:ext cx="16421099" cy="3036433"/>
            <a:chOff x="0" y="1403146"/>
            <a:chExt cx="10820400" cy="4048577"/>
          </a:xfrm>
        </p:grpSpPr>
        <p:sp>
          <p:nvSpPr>
            <p:cNvPr id="9" name="TextBox 9"/>
            <p:cNvSpPr txBox="1"/>
            <p:nvPr/>
          </p:nvSpPr>
          <p:spPr>
            <a:xfrm>
              <a:off x="0" y="1403146"/>
              <a:ext cx="10820400" cy="21672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700"/>
                </a:lnSpc>
              </a:pPr>
              <a:r>
                <a:rPr lang="en-US" sz="13000" dirty="0">
                  <a:solidFill>
                    <a:srgbClr val="103779"/>
                  </a:solidFill>
                  <a:latin typeface="Halant Medium Bold"/>
                </a:rPr>
                <a:t>Nikola Tesla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4887466"/>
              <a:ext cx="10820400" cy="5642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endParaRPr lang="en-US" sz="3000" spc="150" dirty="0">
                <a:solidFill>
                  <a:srgbClr val="103779"/>
                </a:solidFill>
                <a:latin typeface="Assistant Regular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DA1A64B7-7550-4CA5-8255-1B7FA2BFD70F}"/>
              </a:ext>
            </a:extLst>
          </p:cNvPr>
          <p:cNvSpPr txBox="1"/>
          <p:nvPr/>
        </p:nvSpPr>
        <p:spPr>
          <a:xfrm>
            <a:off x="723898" y="3200818"/>
            <a:ext cx="16840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US" sz="5400" b="1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Alternating current – electricity as we know it today</a:t>
            </a:r>
          </a:p>
        </p:txBody>
      </p:sp>
    </p:spTree>
    <p:extLst>
      <p:ext uri="{BB962C8B-B14F-4D97-AF65-F5344CB8AC3E}">
        <p14:creationId xmlns:p14="http://schemas.microsoft.com/office/powerpoint/2010/main" val="4261929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2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1898232D-1D97-4673-A093-BB6F568996E5}"/>
              </a:ext>
            </a:extLst>
          </p:cNvPr>
          <p:cNvSpPr txBox="1"/>
          <p:nvPr/>
        </p:nvSpPr>
        <p:spPr>
          <a:xfrm rot="10800000" flipH="1" flipV="1">
            <a:off x="304800" y="783622"/>
            <a:ext cx="18211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0" b="0" i="0" u="none" strike="noStrike" kern="1200" cap="none" spc="0" normalizeH="0" baseline="0" noProof="0" dirty="0">
                <a:ln>
                  <a:noFill/>
                </a:ln>
                <a:solidFill>
                  <a:srgbClr val="103779"/>
                </a:solidFill>
                <a:effectLst/>
                <a:uLnTx/>
                <a:uFillTx/>
                <a:latin typeface="Halant Medium Bold"/>
                <a:ea typeface="+mn-ea"/>
                <a:cs typeface="+mn-cs"/>
              </a:rPr>
              <a:t>Choose your </a:t>
            </a:r>
            <a:r>
              <a:rPr lang="en-US" sz="8500" dirty="0">
                <a:solidFill>
                  <a:srgbClr val="103779"/>
                </a:solidFill>
                <a:latin typeface="Halant Medium Bold"/>
              </a:rPr>
              <a:t>Design</a:t>
            </a:r>
            <a:endParaRPr kumimoji="0" lang="en-US" sz="8500" b="0" i="0" u="none" strike="noStrike" kern="1200" cap="none" spc="0" normalizeH="0" baseline="0" noProof="0" dirty="0">
              <a:ln>
                <a:noFill/>
              </a:ln>
              <a:solidFill>
                <a:srgbClr val="103779"/>
              </a:solidFill>
              <a:effectLst/>
              <a:uLnTx/>
              <a:uFillTx/>
              <a:latin typeface="Halant Medium Bold"/>
              <a:ea typeface="+mn-ea"/>
              <a:cs typeface="+mn-cs"/>
            </a:endParaRPr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A36BDE38-65AD-4846-A942-3DA8E4625F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107062"/>
            <a:ext cx="9850304" cy="742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09944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1898232D-1D97-4673-A093-BB6F568996E5}"/>
              </a:ext>
            </a:extLst>
          </p:cNvPr>
          <p:cNvSpPr txBox="1"/>
          <p:nvPr/>
        </p:nvSpPr>
        <p:spPr>
          <a:xfrm rot="10800000" flipH="1" flipV="1">
            <a:off x="304800" y="783622"/>
            <a:ext cx="18211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500" dirty="0">
                <a:solidFill>
                  <a:srgbClr val="103779"/>
                </a:solidFill>
                <a:latin typeface="Halant Medium Bold"/>
              </a:rPr>
              <a:t>Which shape resonates with you?</a:t>
            </a:r>
            <a:endParaRPr kumimoji="0" lang="en-US" sz="8500" b="0" i="0" u="none" strike="noStrike" kern="1200" cap="none" spc="0" normalizeH="0" baseline="0" noProof="0" dirty="0">
              <a:ln>
                <a:noFill/>
              </a:ln>
              <a:solidFill>
                <a:srgbClr val="103779"/>
              </a:solidFill>
              <a:effectLst/>
              <a:uLnTx/>
              <a:uFillTx/>
              <a:latin typeface="Halant Medium Bold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CC6E156-6D07-46E2-91EF-2D37457EA71B}"/>
              </a:ext>
            </a:extLst>
          </p:cNvPr>
          <p:cNvSpPr txBox="1"/>
          <p:nvPr/>
        </p:nvSpPr>
        <p:spPr>
          <a:xfrm>
            <a:off x="5069111" y="7209234"/>
            <a:ext cx="86106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dirty="0">
                <a:solidFill>
                  <a:schemeClr val="accent1">
                    <a:lumMod val="50000"/>
                  </a:schemeClr>
                </a:solidFill>
                <a:latin typeface="Halant Medium Bold" panose="020B0604020202020204" charset="0"/>
                <a:cs typeface="Halant Medium Bold" panose="020B0604020202020204" charset="0"/>
              </a:rPr>
              <a:t>14-sided?</a:t>
            </a:r>
          </a:p>
          <a:p>
            <a:pPr algn="ctr"/>
            <a:r>
              <a:rPr lang="en-AU" sz="4400" dirty="0">
                <a:solidFill>
                  <a:schemeClr val="accent1">
                    <a:lumMod val="50000"/>
                  </a:schemeClr>
                </a:solidFill>
                <a:latin typeface="Halant Medium Bold" panose="020B0604020202020204" charset="0"/>
                <a:cs typeface="Halant Medium Bold" panose="020B0604020202020204" charset="0"/>
              </a:rPr>
              <a:t>Choose between 14-sided and </a:t>
            </a:r>
          </a:p>
          <a:p>
            <a:pPr algn="ctr"/>
            <a:r>
              <a:rPr lang="en-AU" sz="4400" dirty="0">
                <a:solidFill>
                  <a:schemeClr val="accent1">
                    <a:lumMod val="50000"/>
                  </a:schemeClr>
                </a:solidFill>
                <a:latin typeface="Halant Medium Bold" panose="020B0604020202020204" charset="0"/>
                <a:cs typeface="Halant Medium Bold" panose="020B0604020202020204" charset="0"/>
              </a:rPr>
              <a:t>14-sided yin yang. </a:t>
            </a:r>
          </a:p>
          <a:p>
            <a:endParaRPr lang="en-AU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52B2F40-E50B-4DEB-8BE3-CBE56F98EF0F}"/>
              </a:ext>
            </a:extLst>
          </p:cNvPr>
          <p:cNvSpPr txBox="1"/>
          <p:nvPr/>
        </p:nvSpPr>
        <p:spPr>
          <a:xfrm>
            <a:off x="10363200" y="5486489"/>
            <a:ext cx="16002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AU" sz="4400" dirty="0">
              <a:solidFill>
                <a:schemeClr val="accent1">
                  <a:lumMod val="50000"/>
                </a:schemeClr>
              </a:solidFill>
              <a:latin typeface="Halant Medium Bold" panose="020B0604020202020204" charset="0"/>
              <a:cs typeface="Halant Medium Bold" panose="020B0604020202020204" charset="0"/>
            </a:endParaRPr>
          </a:p>
          <a:p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06FA0D-A015-40C3-863F-B0A6736E5D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0" y="3338648"/>
            <a:ext cx="3316511" cy="3444539"/>
          </a:xfrm>
          <a:prstGeom prst="rect">
            <a:avLst/>
          </a:prstGeom>
        </p:spPr>
      </p:pic>
      <p:pic>
        <p:nvPicPr>
          <p:cNvPr id="5" name="Picture 4" descr="A picture containing dark, bowed instrument&#10;&#10;Description automatically generated">
            <a:extLst>
              <a:ext uri="{FF2B5EF4-FFF2-40B4-BE49-F238E27FC236}">
                <a16:creationId xmlns:a16="http://schemas.microsoft.com/office/drawing/2014/main" id="{32D74188-D2F5-4FC7-A29D-7F7350D05D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7936" y="3421229"/>
            <a:ext cx="3050049" cy="327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3663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1898232D-1D97-4673-A093-BB6F568996E5}"/>
              </a:ext>
            </a:extLst>
          </p:cNvPr>
          <p:cNvSpPr txBox="1"/>
          <p:nvPr/>
        </p:nvSpPr>
        <p:spPr>
          <a:xfrm rot="10800000" flipH="1" flipV="1">
            <a:off x="304800" y="783622"/>
            <a:ext cx="18211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500" dirty="0">
                <a:solidFill>
                  <a:srgbClr val="103779"/>
                </a:solidFill>
                <a:latin typeface="Halant Medium Bold"/>
              </a:rPr>
              <a:t>Which shape resonates with you?</a:t>
            </a:r>
            <a:endParaRPr kumimoji="0" lang="en-US" sz="8500" b="0" i="0" u="none" strike="noStrike" kern="1200" cap="none" spc="0" normalizeH="0" baseline="0" noProof="0" dirty="0">
              <a:ln>
                <a:noFill/>
              </a:ln>
              <a:solidFill>
                <a:srgbClr val="103779"/>
              </a:solidFill>
              <a:effectLst/>
              <a:uLnTx/>
              <a:uFillTx/>
              <a:latin typeface="Halant Medium Bold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CC6E156-6D07-46E2-91EF-2D37457EA71B}"/>
              </a:ext>
            </a:extLst>
          </p:cNvPr>
          <p:cNvSpPr txBox="1"/>
          <p:nvPr/>
        </p:nvSpPr>
        <p:spPr>
          <a:xfrm>
            <a:off x="6476999" y="7526060"/>
            <a:ext cx="586740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dirty="0">
                <a:solidFill>
                  <a:schemeClr val="accent1">
                    <a:lumMod val="50000"/>
                  </a:schemeClr>
                </a:solidFill>
                <a:latin typeface="Halant Medium Bold" panose="020B0604020202020204" charset="0"/>
                <a:cs typeface="Halant Medium Bold" panose="020B0604020202020204" charset="0"/>
              </a:rPr>
              <a:t>8-sided?</a:t>
            </a:r>
          </a:p>
          <a:p>
            <a:pPr algn="ctr"/>
            <a:r>
              <a:rPr lang="en-AU" sz="4400" dirty="0">
                <a:solidFill>
                  <a:schemeClr val="accent1">
                    <a:lumMod val="50000"/>
                  </a:schemeClr>
                </a:solidFill>
                <a:latin typeface="Halant Medium Bold" panose="020B0604020202020204" charset="0"/>
                <a:cs typeface="Halant Medium Bold" panose="020B0604020202020204" charset="0"/>
              </a:rPr>
              <a:t>You are ready to choose your colours!</a:t>
            </a:r>
          </a:p>
          <a:p>
            <a:endParaRPr lang="en-AU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52B2F40-E50B-4DEB-8BE3-CBE56F98EF0F}"/>
              </a:ext>
            </a:extLst>
          </p:cNvPr>
          <p:cNvSpPr txBox="1"/>
          <p:nvPr/>
        </p:nvSpPr>
        <p:spPr>
          <a:xfrm>
            <a:off x="10363200" y="5486489"/>
            <a:ext cx="16002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AU" sz="4400" dirty="0">
              <a:solidFill>
                <a:schemeClr val="accent1">
                  <a:lumMod val="50000"/>
                </a:schemeClr>
              </a:solidFill>
              <a:latin typeface="Halant Medium Bold" panose="020B0604020202020204" charset="0"/>
              <a:cs typeface="Halant Medium Bold" panose="020B0604020202020204" charset="0"/>
            </a:endParaRPr>
          </a:p>
          <a:p>
            <a:endParaRPr lang="en-AU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F9DCD96-F661-4B44-8424-441EC8BC57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68" t="13579" r="10346" b="22428"/>
          <a:stretch/>
        </p:blipFill>
        <p:spPr>
          <a:xfrm>
            <a:off x="7886699" y="3600494"/>
            <a:ext cx="3048000" cy="308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5134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1898232D-1D97-4673-A093-BB6F568996E5}"/>
              </a:ext>
            </a:extLst>
          </p:cNvPr>
          <p:cNvSpPr txBox="1"/>
          <p:nvPr/>
        </p:nvSpPr>
        <p:spPr>
          <a:xfrm rot="10800000" flipH="1" flipV="1">
            <a:off x="304800" y="783622"/>
            <a:ext cx="18211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0" b="0" i="0" u="none" strike="noStrike" kern="1200" cap="none" spc="0" normalizeH="0" baseline="0" noProof="0" dirty="0">
                <a:ln>
                  <a:noFill/>
                </a:ln>
                <a:solidFill>
                  <a:srgbClr val="103779"/>
                </a:solidFill>
                <a:effectLst/>
                <a:uLnTx/>
                <a:uFillTx/>
                <a:latin typeface="Halant Medium Bold"/>
                <a:ea typeface="+mn-ea"/>
                <a:cs typeface="+mn-cs"/>
              </a:rPr>
              <a:t>Choose your </a:t>
            </a:r>
            <a:r>
              <a:rPr lang="en-US" sz="8500" dirty="0">
                <a:solidFill>
                  <a:srgbClr val="103779"/>
                </a:solidFill>
                <a:latin typeface="Halant Medium Bold"/>
              </a:rPr>
              <a:t>Design</a:t>
            </a:r>
            <a:endParaRPr kumimoji="0" lang="en-US" sz="8500" b="0" i="0" u="none" strike="noStrike" kern="1200" cap="none" spc="0" normalizeH="0" baseline="0" noProof="0" dirty="0">
              <a:ln>
                <a:noFill/>
              </a:ln>
              <a:solidFill>
                <a:srgbClr val="103779"/>
              </a:solidFill>
              <a:effectLst/>
              <a:uLnTx/>
              <a:uFillTx/>
              <a:latin typeface="Halant Medium Bold"/>
              <a:ea typeface="+mn-ea"/>
              <a:cs typeface="+mn-cs"/>
            </a:endParaRPr>
          </a:p>
        </p:txBody>
      </p:sp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162242C8-AFD6-4F4F-98FC-89D74C4BE8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900" y="1828800"/>
            <a:ext cx="11277600" cy="845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8332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705600" y="4305299"/>
            <a:ext cx="10470102" cy="2436563"/>
            <a:chOff x="-232186" y="1024034"/>
            <a:chExt cx="10634313" cy="1764900"/>
          </a:xfrm>
        </p:grpSpPr>
        <p:sp>
          <p:nvSpPr>
            <p:cNvPr id="3" name="TextBox 3"/>
            <p:cNvSpPr txBox="1"/>
            <p:nvPr/>
          </p:nvSpPr>
          <p:spPr>
            <a:xfrm>
              <a:off x="-232186" y="1024034"/>
              <a:ext cx="10634313" cy="176490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9350"/>
                </a:lnSpc>
              </a:pPr>
              <a:r>
                <a:rPr lang="en-US" sz="8500" dirty="0">
                  <a:solidFill>
                    <a:srgbClr val="103779"/>
                  </a:solidFill>
                  <a:latin typeface="Halant Medium Bold"/>
                </a:rPr>
                <a:t>The Ten Sided Pendant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" y="2293391"/>
              <a:ext cx="9364806" cy="33486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730"/>
                </a:lnSpc>
              </a:pPr>
              <a:endParaRPr lang="en-US" sz="6000" dirty="0">
                <a:solidFill>
                  <a:srgbClr val="103779"/>
                </a:solidFill>
                <a:latin typeface="Assistant Regular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210B26D9-4A62-4881-910C-14E162069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2" y="2908300"/>
            <a:ext cx="4191000" cy="44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44329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1898232D-1D97-4673-A093-BB6F568996E5}"/>
              </a:ext>
            </a:extLst>
          </p:cNvPr>
          <p:cNvSpPr txBox="1"/>
          <p:nvPr/>
        </p:nvSpPr>
        <p:spPr>
          <a:xfrm rot="10800000" flipH="1" flipV="1">
            <a:off x="304800" y="783622"/>
            <a:ext cx="18211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0" b="0" i="0" u="none" strike="noStrike" kern="1200" cap="none" spc="0" normalizeH="0" baseline="0" noProof="0" dirty="0">
                <a:ln>
                  <a:noFill/>
                </a:ln>
                <a:solidFill>
                  <a:srgbClr val="103779"/>
                </a:solidFill>
                <a:effectLst/>
                <a:uLnTx/>
                <a:uFillTx/>
                <a:latin typeface="Halant Medium Bold"/>
                <a:ea typeface="+mn-ea"/>
                <a:cs typeface="+mn-cs"/>
              </a:rPr>
              <a:t>Choose your </a:t>
            </a:r>
            <a:r>
              <a:rPr lang="en-US" sz="8500" dirty="0">
                <a:solidFill>
                  <a:srgbClr val="103779"/>
                </a:solidFill>
                <a:latin typeface="Halant Medium Bold"/>
              </a:rPr>
              <a:t>Design</a:t>
            </a:r>
            <a:endParaRPr kumimoji="0" lang="en-US" sz="8500" b="0" i="0" u="none" strike="noStrike" kern="1200" cap="none" spc="0" normalizeH="0" baseline="0" noProof="0" dirty="0">
              <a:ln>
                <a:noFill/>
              </a:ln>
              <a:solidFill>
                <a:srgbClr val="103779"/>
              </a:solidFill>
              <a:effectLst/>
              <a:uLnTx/>
              <a:uFillTx/>
              <a:latin typeface="Halant Medium Bold"/>
              <a:ea typeface="+mn-ea"/>
              <a:cs typeface="+mn-cs"/>
            </a:endParaRPr>
          </a:p>
        </p:txBody>
      </p:sp>
      <p:pic>
        <p:nvPicPr>
          <p:cNvPr id="3" name="Picture 2" descr="Chart&#10;&#10;Description automatically generated with medium confidence">
            <a:extLst>
              <a:ext uri="{FF2B5EF4-FFF2-40B4-BE49-F238E27FC236}">
                <a16:creationId xmlns:a16="http://schemas.microsoft.com/office/drawing/2014/main" id="{92E134BE-B997-4526-9B3E-5DD56D11D1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300" y="2107062"/>
            <a:ext cx="10210800" cy="843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47882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934202" y="4086941"/>
            <a:ext cx="9220198" cy="2436565"/>
            <a:chOff x="1" y="865868"/>
            <a:chExt cx="9364806" cy="1764900"/>
          </a:xfrm>
        </p:grpSpPr>
        <p:sp>
          <p:nvSpPr>
            <p:cNvPr id="3" name="TextBox 3"/>
            <p:cNvSpPr txBox="1"/>
            <p:nvPr/>
          </p:nvSpPr>
          <p:spPr>
            <a:xfrm>
              <a:off x="1238321" y="865868"/>
              <a:ext cx="6507748" cy="176490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9350"/>
                </a:lnSpc>
              </a:pPr>
              <a:r>
                <a:rPr lang="en-US" sz="8500" dirty="0">
                  <a:solidFill>
                    <a:srgbClr val="103779"/>
                  </a:solidFill>
                  <a:latin typeface="Halant Medium Bold"/>
                </a:rPr>
                <a:t>The Teen  Pendant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" y="2293391"/>
              <a:ext cx="9364806" cy="33486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730"/>
                </a:lnSpc>
              </a:pPr>
              <a:endParaRPr lang="en-US" sz="6000" dirty="0">
                <a:solidFill>
                  <a:srgbClr val="103779"/>
                </a:solidFill>
                <a:latin typeface="Assistant Regular"/>
              </a:endParaRPr>
            </a:p>
          </p:txBody>
        </p:sp>
      </p:grpSp>
      <p:pic>
        <p:nvPicPr>
          <p:cNvPr id="6" name="Picture 5" descr="A close-up of a necklace&#10;&#10;Description automatically generated with medium confidence">
            <a:extLst>
              <a:ext uri="{FF2B5EF4-FFF2-40B4-BE49-F238E27FC236}">
                <a16:creationId xmlns:a16="http://schemas.microsoft.com/office/drawing/2014/main" id="{7994735F-9031-4052-B8AD-4CF866B3FE2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r="31852" b="5556"/>
          <a:stretch/>
        </p:blipFill>
        <p:spPr>
          <a:xfrm>
            <a:off x="5010845" y="3619500"/>
            <a:ext cx="1981200" cy="3886200"/>
          </a:xfrm>
          <a:prstGeom prst="rect">
            <a:avLst/>
          </a:prstGeom>
        </p:spPr>
      </p:pic>
      <p:pic>
        <p:nvPicPr>
          <p:cNvPr id="8" name="Picture 7" descr="A picture containing enamel, locket&#10;&#10;Description automatically generated">
            <a:extLst>
              <a:ext uri="{FF2B5EF4-FFF2-40B4-BE49-F238E27FC236}">
                <a16:creationId xmlns:a16="http://schemas.microsoft.com/office/drawing/2014/main" id="{77B3CDB5-1B63-4A06-BCC3-4EBCBC33A6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77" t="-1852" r="17408" b="-1"/>
          <a:stretch/>
        </p:blipFill>
        <p:spPr>
          <a:xfrm>
            <a:off x="1984546" y="3413159"/>
            <a:ext cx="3192319" cy="474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71078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934202" y="4610100"/>
            <a:ext cx="9220198" cy="2436565"/>
            <a:chOff x="1" y="1244813"/>
            <a:chExt cx="9364806" cy="1764900"/>
          </a:xfrm>
        </p:grpSpPr>
        <p:sp>
          <p:nvSpPr>
            <p:cNvPr id="3" name="TextBox 3"/>
            <p:cNvSpPr txBox="1"/>
            <p:nvPr/>
          </p:nvSpPr>
          <p:spPr>
            <a:xfrm>
              <a:off x="1006135" y="1244813"/>
              <a:ext cx="6507748" cy="176490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9350"/>
                </a:lnSpc>
              </a:pPr>
              <a:r>
                <a:rPr lang="en-US" sz="8500" dirty="0">
                  <a:solidFill>
                    <a:srgbClr val="103779"/>
                  </a:solidFill>
                  <a:latin typeface="Halant Medium Bold"/>
                </a:rPr>
                <a:t>The Child’s Pendant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" y="2293391"/>
              <a:ext cx="9364806" cy="33486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730"/>
                </a:lnSpc>
              </a:pPr>
              <a:endParaRPr lang="en-US" sz="6000" dirty="0">
                <a:solidFill>
                  <a:srgbClr val="103779"/>
                </a:solidFill>
                <a:latin typeface="Assistant Regular"/>
              </a:endParaRPr>
            </a:p>
          </p:txBody>
        </p:sp>
      </p:grpSp>
      <p:pic>
        <p:nvPicPr>
          <p:cNvPr id="6" name="Picture 5" descr="A blue ornament from a tree&#10;&#10;Description automatically generated with low confidence">
            <a:extLst>
              <a:ext uri="{FF2B5EF4-FFF2-40B4-BE49-F238E27FC236}">
                <a16:creationId xmlns:a16="http://schemas.microsoft.com/office/drawing/2014/main" id="{560239CD-86E4-4BDD-80C6-26141E2DC0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518" y="3770982"/>
            <a:ext cx="51435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4443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934202" y="3589188"/>
            <a:ext cx="9220198" cy="3642023"/>
            <a:chOff x="1" y="505326"/>
            <a:chExt cx="9364806" cy="2638061"/>
          </a:xfrm>
        </p:grpSpPr>
        <p:sp>
          <p:nvSpPr>
            <p:cNvPr id="3" name="TextBox 3"/>
            <p:cNvSpPr txBox="1"/>
            <p:nvPr/>
          </p:nvSpPr>
          <p:spPr>
            <a:xfrm>
              <a:off x="1857482" y="505326"/>
              <a:ext cx="6507748" cy="263806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9350"/>
                </a:lnSpc>
              </a:pPr>
              <a:r>
                <a:rPr lang="en-US" sz="8500" dirty="0">
                  <a:solidFill>
                    <a:srgbClr val="103779"/>
                  </a:solidFill>
                  <a:latin typeface="Halant Medium Bold"/>
                </a:rPr>
                <a:t>The Furry Friends’ Pendant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" y="2293391"/>
              <a:ext cx="9364806" cy="33486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730"/>
                </a:lnSpc>
              </a:pPr>
              <a:endParaRPr lang="en-US" sz="6000" dirty="0">
                <a:solidFill>
                  <a:srgbClr val="103779"/>
                </a:solidFill>
                <a:latin typeface="Assistant Regular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5711E9F9-79DF-4FC5-8055-292ED6F55F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59" t="5744" r="27652"/>
          <a:stretch/>
        </p:blipFill>
        <p:spPr>
          <a:xfrm>
            <a:off x="2247899" y="2933700"/>
            <a:ext cx="3429000" cy="52887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BD2203-963D-4081-9A75-CC83B5770E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5" t="1853" r="28889"/>
          <a:stretch/>
        </p:blipFill>
        <p:spPr>
          <a:xfrm>
            <a:off x="6096000" y="2383964"/>
            <a:ext cx="2444858" cy="5399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63973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934200" y="4762500"/>
            <a:ext cx="9775370" cy="3787208"/>
            <a:chOff x="-1" y="944347"/>
            <a:chExt cx="9928685" cy="1683911"/>
          </a:xfrm>
        </p:grpSpPr>
        <p:sp>
          <p:nvSpPr>
            <p:cNvPr id="3" name="TextBox 3"/>
            <p:cNvSpPr txBox="1"/>
            <p:nvPr/>
          </p:nvSpPr>
          <p:spPr>
            <a:xfrm>
              <a:off x="-1" y="944347"/>
              <a:ext cx="9928685" cy="89173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9350"/>
                </a:lnSpc>
              </a:pPr>
              <a:r>
                <a:rPr lang="en-US" sz="8500" dirty="0">
                  <a:solidFill>
                    <a:srgbClr val="103779"/>
                  </a:solidFill>
                  <a:latin typeface="Halant Medium Bold"/>
                </a:rPr>
                <a:t>The Phone Tag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" y="2293391"/>
              <a:ext cx="9364806" cy="33486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730"/>
                </a:lnSpc>
              </a:pPr>
              <a:endParaRPr lang="en-US" sz="6000" dirty="0">
                <a:solidFill>
                  <a:srgbClr val="103779"/>
                </a:solidFill>
                <a:latin typeface="Assistant Regular"/>
              </a:endParaRPr>
            </a:p>
          </p:txBody>
        </p:sp>
      </p:grpSp>
      <p:pic>
        <p:nvPicPr>
          <p:cNvPr id="8" name="Picture 7" descr="A picture containing several&#10;&#10;Description automatically generated">
            <a:extLst>
              <a:ext uri="{FF2B5EF4-FFF2-40B4-BE49-F238E27FC236}">
                <a16:creationId xmlns:a16="http://schemas.microsoft.com/office/drawing/2014/main" id="{ED1FE77A-B407-4BEB-A99D-DDC374AE7F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5630" y="2860108"/>
            <a:ext cx="65024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518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cture containing indoor, blue, colorful, decorated&#10;&#10;Description automatically generated">
            <a:extLst>
              <a:ext uri="{FF2B5EF4-FFF2-40B4-BE49-F238E27FC236}">
                <a16:creationId xmlns:a16="http://schemas.microsoft.com/office/drawing/2014/main" id="{FACFF58B-6FC6-4D9E-8440-2E29BFFFCA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90" r="-204"/>
          <a:stretch/>
        </p:blipFill>
        <p:spPr>
          <a:xfrm>
            <a:off x="0" y="0"/>
            <a:ext cx="18745200" cy="1055135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0812C99-789C-426A-8BE6-A97D6DEB225F}"/>
              </a:ext>
            </a:extLst>
          </p:cNvPr>
          <p:cNvSpPr/>
          <p:nvPr/>
        </p:nvSpPr>
        <p:spPr>
          <a:xfrm>
            <a:off x="723899" y="632369"/>
            <a:ext cx="16840200" cy="9022262"/>
          </a:xfrm>
          <a:prstGeom prst="rect">
            <a:avLst/>
          </a:prstGeom>
          <a:solidFill>
            <a:schemeClr val="lt1">
              <a:alpha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grpSp>
        <p:nvGrpSpPr>
          <p:cNvPr id="8" name="Group 8"/>
          <p:cNvGrpSpPr/>
          <p:nvPr/>
        </p:nvGrpSpPr>
        <p:grpSpPr>
          <a:xfrm>
            <a:off x="1143000" y="1726253"/>
            <a:ext cx="16421099" cy="3036433"/>
            <a:chOff x="0" y="1403146"/>
            <a:chExt cx="10820400" cy="4048577"/>
          </a:xfrm>
        </p:grpSpPr>
        <p:sp>
          <p:nvSpPr>
            <p:cNvPr id="9" name="TextBox 9"/>
            <p:cNvSpPr txBox="1"/>
            <p:nvPr/>
          </p:nvSpPr>
          <p:spPr>
            <a:xfrm>
              <a:off x="0" y="1403146"/>
              <a:ext cx="10820400" cy="21672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700"/>
                </a:lnSpc>
              </a:pPr>
              <a:r>
                <a:rPr lang="en-US" sz="13000" dirty="0">
                  <a:solidFill>
                    <a:srgbClr val="103779"/>
                  </a:solidFill>
                  <a:latin typeface="Halant Medium Bold"/>
                </a:rPr>
                <a:t>Nikola Tesla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4887466"/>
              <a:ext cx="10820400" cy="5642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endParaRPr lang="en-US" sz="3000" spc="150" dirty="0">
                <a:solidFill>
                  <a:srgbClr val="103779"/>
                </a:solidFill>
                <a:latin typeface="Assistant Regular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DA1A64B7-7550-4CA5-8255-1B7FA2BFD70F}"/>
              </a:ext>
            </a:extLst>
          </p:cNvPr>
          <p:cNvSpPr txBox="1"/>
          <p:nvPr/>
        </p:nvSpPr>
        <p:spPr>
          <a:xfrm>
            <a:off x="2076449" y="3200818"/>
            <a:ext cx="14554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US" sz="6000" b="1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The War of the Currents</a:t>
            </a:r>
          </a:p>
        </p:txBody>
      </p:sp>
      <p:pic>
        <p:nvPicPr>
          <p:cNvPr id="5" name="Picture 4" descr="A person in a suit&#10;&#10;Description automatically generated with medium confidence">
            <a:extLst>
              <a:ext uri="{FF2B5EF4-FFF2-40B4-BE49-F238E27FC236}">
                <a16:creationId xmlns:a16="http://schemas.microsoft.com/office/drawing/2014/main" id="{50A8B795-8CE5-46E8-8721-073EFC2439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901" y="4171519"/>
            <a:ext cx="3038802" cy="414095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22549BD-450F-41B6-8E64-93AD6A435712}"/>
              </a:ext>
            </a:extLst>
          </p:cNvPr>
          <p:cNvSpPr txBox="1"/>
          <p:nvPr/>
        </p:nvSpPr>
        <p:spPr>
          <a:xfrm>
            <a:off x="3467099" y="8633128"/>
            <a:ext cx="113538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500" dirty="0">
                <a:solidFill>
                  <a:schemeClr val="accent1">
                    <a:lumMod val="50000"/>
                  </a:schemeClr>
                </a:solidFill>
                <a:latin typeface="Halant Medium Bold" panose="020B0604020202020204" charset="0"/>
                <a:cs typeface="Halant Medium Bold" panose="020B0604020202020204" charset="0"/>
              </a:rPr>
              <a:t>Thomas Edison                           Nikola Tesla</a:t>
            </a:r>
            <a:r>
              <a:rPr lang="en-AU" sz="3000" dirty="0">
                <a:latin typeface="Halant Medium Bold" panose="020B0604020202020204" charset="0"/>
                <a:cs typeface="Halant Medium Bold" panose="020B0604020202020204" charset="0"/>
              </a:rPr>
              <a:t> </a:t>
            </a:r>
          </a:p>
        </p:txBody>
      </p:sp>
      <p:pic>
        <p:nvPicPr>
          <p:cNvPr id="13" name="Picture 12" descr="A picture containing text, person, standing, posing&#10;&#10;Description automatically generated">
            <a:extLst>
              <a:ext uri="{FF2B5EF4-FFF2-40B4-BE49-F238E27FC236}">
                <a16:creationId xmlns:a16="http://schemas.microsoft.com/office/drawing/2014/main" id="{449C4192-9249-43C0-8E4D-05A5E38D674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" r="50000"/>
          <a:stretch/>
        </p:blipFill>
        <p:spPr>
          <a:xfrm>
            <a:off x="13696619" y="4213017"/>
            <a:ext cx="3142945" cy="4162656"/>
          </a:xfrm>
          <a:prstGeom prst="rect">
            <a:avLst/>
          </a:prstGeom>
        </p:spPr>
      </p:pic>
      <p:pic>
        <p:nvPicPr>
          <p:cNvPr id="18" name="Picture 17" descr="Text&#10;&#10;Description automatically generated">
            <a:extLst>
              <a:ext uri="{FF2B5EF4-FFF2-40B4-BE49-F238E27FC236}">
                <a16:creationId xmlns:a16="http://schemas.microsoft.com/office/drawing/2014/main" id="{1ECC05A1-AC3A-4D88-970B-64018588A4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234" y="4206823"/>
            <a:ext cx="4074476" cy="409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34135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Text Box 2"/>
          <p:cNvSpPr txBox="1">
            <a:spLocks noChangeArrowheads="1"/>
          </p:cNvSpPr>
          <p:nvPr/>
        </p:nvSpPr>
        <p:spPr bwMode="auto">
          <a:xfrm>
            <a:off x="7018049" y="457202"/>
            <a:ext cx="18473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endParaRPr lang="en-US" sz="3000">
              <a:solidFill>
                <a:schemeClr val="folHlink"/>
              </a:solidFill>
              <a:latin typeface="Comic Sans MS" charset="0"/>
            </a:endParaRPr>
          </a:p>
        </p:txBody>
      </p:sp>
      <p:sp>
        <p:nvSpPr>
          <p:cNvPr id="93187" name="Text Box 3"/>
          <p:cNvSpPr txBox="1">
            <a:spLocks noChangeArrowheads="1"/>
          </p:cNvSpPr>
          <p:nvPr/>
        </p:nvSpPr>
        <p:spPr bwMode="auto">
          <a:xfrm>
            <a:off x="4210547" y="8246982"/>
            <a:ext cx="433144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Radiation penetration in the head of an adult</a:t>
            </a:r>
          </a:p>
        </p:txBody>
      </p:sp>
      <p:sp>
        <p:nvSpPr>
          <p:cNvPr id="93188" name="Text Box 4"/>
          <p:cNvSpPr txBox="1">
            <a:spLocks noChangeArrowheads="1"/>
          </p:cNvSpPr>
          <p:nvPr/>
        </p:nvSpPr>
        <p:spPr bwMode="auto">
          <a:xfrm>
            <a:off x="8861732" y="8218146"/>
            <a:ext cx="421942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Radiation penetration</a:t>
            </a:r>
          </a:p>
          <a:p>
            <a:pPr algn="ctr" eaLnBrk="1" hangingPunct="1"/>
            <a:r>
              <a:rPr lang="en-US" sz="32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 in the head</a:t>
            </a:r>
          </a:p>
          <a:p>
            <a:pPr algn="ctr" eaLnBrk="1" hangingPunct="1"/>
            <a:r>
              <a:rPr lang="en-US" sz="32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 of a teenager</a:t>
            </a:r>
          </a:p>
        </p:txBody>
      </p:sp>
      <p:sp>
        <p:nvSpPr>
          <p:cNvPr id="93189" name="Text Box 5"/>
          <p:cNvSpPr txBox="1">
            <a:spLocks noChangeArrowheads="1"/>
          </p:cNvSpPr>
          <p:nvPr/>
        </p:nvSpPr>
        <p:spPr bwMode="auto">
          <a:xfrm>
            <a:off x="13037679" y="8246982"/>
            <a:ext cx="52578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Radiation penetration</a:t>
            </a:r>
          </a:p>
          <a:p>
            <a:pPr algn="ctr" eaLnBrk="1" hangingPunct="1"/>
            <a:r>
              <a:rPr lang="en-US" sz="32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 in the head of a child</a:t>
            </a:r>
          </a:p>
        </p:txBody>
      </p:sp>
      <p:pic>
        <p:nvPicPr>
          <p:cNvPr id="93190" name="Picture 6" descr="mobile phone brain scan"/>
          <p:cNvPicPr>
            <a:picLocks noChangeAspect="1" noChangeArrowheads="1"/>
          </p:cNvPicPr>
          <p:nvPr/>
        </p:nvPicPr>
        <p:blipFill>
          <a:blip r:embed="rId3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" t="72606" r="79633"/>
          <a:stretch>
            <a:fillRect/>
          </a:stretch>
        </p:blipFill>
        <p:spPr bwMode="auto">
          <a:xfrm>
            <a:off x="4359619" y="3045945"/>
            <a:ext cx="4059934" cy="4615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91" name="Picture 7" descr="mobile phone brain scan"/>
          <p:cNvPicPr>
            <a:picLocks noChangeAspect="1" noChangeArrowheads="1"/>
          </p:cNvPicPr>
          <p:nvPr/>
        </p:nvPicPr>
        <p:blipFill>
          <a:blip r:embed="rId3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9" t="37440" r="65083" b="36186"/>
          <a:stretch>
            <a:fillRect/>
          </a:stretch>
        </p:blipFill>
        <p:spPr bwMode="auto">
          <a:xfrm>
            <a:off x="8861732" y="3045946"/>
            <a:ext cx="4175947" cy="4615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92" name="Picture 8" descr="mobile phone brain scan"/>
          <p:cNvPicPr>
            <a:picLocks noChangeAspect="1" noChangeArrowheads="1"/>
          </p:cNvPicPr>
          <p:nvPr/>
        </p:nvPicPr>
        <p:blipFill>
          <a:blip r:embed="rId3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67" t="72606" r="50960" b="1021"/>
          <a:stretch>
            <a:fillRect/>
          </a:stretch>
        </p:blipFill>
        <p:spPr bwMode="auto">
          <a:xfrm>
            <a:off x="13390990" y="3045946"/>
            <a:ext cx="4216940" cy="4526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93" name="Text Box 9"/>
          <p:cNvSpPr txBox="1">
            <a:spLocks noChangeArrowheads="1"/>
          </p:cNvSpPr>
          <p:nvPr/>
        </p:nvSpPr>
        <p:spPr bwMode="auto">
          <a:xfrm>
            <a:off x="5148308" y="1231320"/>
            <a:ext cx="7991383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b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9000" b="1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MRI Scan</a:t>
            </a:r>
            <a:endParaRPr lang="en-AU" sz="9000" b="1" dirty="0">
              <a:solidFill>
                <a:schemeClr val="tx2"/>
              </a:solidFill>
              <a:latin typeface="Halant Medium Bold" panose="020B0604020202020204" charset="0"/>
              <a:cs typeface="Halant Medium Bold" panose="020B0604020202020204" charset="0"/>
            </a:endParaRPr>
          </a:p>
        </p:txBody>
      </p:sp>
      <p:pic>
        <p:nvPicPr>
          <p:cNvPr id="3" name="Picture 2" descr="A picture containing calendar&#10;&#10;Description automatically generated">
            <a:extLst>
              <a:ext uri="{FF2B5EF4-FFF2-40B4-BE49-F238E27FC236}">
                <a16:creationId xmlns:a16="http://schemas.microsoft.com/office/drawing/2014/main" id="{E3268FD1-C51C-46F5-AE50-B207FF8A18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17" y="2576525"/>
            <a:ext cx="3571875" cy="5341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95248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msotw9_temp0">
            <a:extLst>
              <a:ext uri="{FF2B5EF4-FFF2-40B4-BE49-F238E27FC236}">
                <a16:creationId xmlns:a16="http://schemas.microsoft.com/office/drawing/2014/main" id="{A2105542-01D2-2747-B4A7-5AA5068C57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333"/>
          <a:stretch>
            <a:fillRect/>
          </a:stretch>
        </p:blipFill>
        <p:spPr bwMode="auto">
          <a:xfrm>
            <a:off x="1235307" y="2247900"/>
            <a:ext cx="5029200" cy="720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108" name="Text Box 4">
            <a:extLst>
              <a:ext uri="{FF2B5EF4-FFF2-40B4-BE49-F238E27FC236}">
                <a16:creationId xmlns:a16="http://schemas.microsoft.com/office/drawing/2014/main" id="{71BA35DE-22C6-0643-8542-52B2F54E61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63604"/>
            <a:ext cx="5524500" cy="170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5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The energy field of a lady who had used her mobile phone 2 hours earlier.</a:t>
            </a:r>
            <a:r>
              <a:rPr lang="en-US" altLang="en-US" sz="3500" b="1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  </a:t>
            </a:r>
            <a:endParaRPr lang="en-AU" altLang="en-US" sz="3500" b="1" dirty="0">
              <a:solidFill>
                <a:schemeClr val="tx2"/>
              </a:solidFill>
              <a:latin typeface="Halant Medium Bold" panose="020B0604020202020204" charset="0"/>
              <a:cs typeface="Halant Medium Bold" panose="020B0604020202020204" charset="0"/>
            </a:endParaRPr>
          </a:p>
        </p:txBody>
      </p:sp>
      <p:sp>
        <p:nvSpPr>
          <p:cNvPr id="47109" name="Text Box 5">
            <a:extLst>
              <a:ext uri="{FF2B5EF4-FFF2-40B4-BE49-F238E27FC236}">
                <a16:creationId xmlns:a16="http://schemas.microsoft.com/office/drawing/2014/main" id="{155BE4C6-7C8F-B940-8FA7-1B2A878924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0205" y="263604"/>
            <a:ext cx="5965595" cy="170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5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The same lady’s energy field while using her phone for 10 minutes with </a:t>
            </a:r>
            <a:r>
              <a:rPr lang="en-US" altLang="en-US" sz="3500" b="1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NO</a:t>
            </a:r>
            <a:r>
              <a:rPr lang="en-US" altLang="en-US" sz="35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 Phone Tag.</a:t>
            </a:r>
          </a:p>
        </p:txBody>
      </p:sp>
      <p:sp>
        <p:nvSpPr>
          <p:cNvPr id="47110" name="Text Box 6">
            <a:extLst>
              <a:ext uri="{FF2B5EF4-FFF2-40B4-BE49-F238E27FC236}">
                <a16:creationId xmlns:a16="http://schemas.microsoft.com/office/drawing/2014/main" id="{56DFDAD1-B8BC-714A-AB25-2A246FD3A0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46092" y="263604"/>
            <a:ext cx="5524500" cy="170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5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The same lady while using her phone for 10 minutes with a Phone Tag fitted.</a:t>
            </a:r>
            <a:endParaRPr lang="en-AU" altLang="en-US" sz="3500" dirty="0">
              <a:solidFill>
                <a:schemeClr val="tx2"/>
              </a:solidFill>
              <a:latin typeface="Halant Medium Bold" panose="020B0604020202020204" charset="0"/>
              <a:cs typeface="Halant Medium Bold" panose="020B0604020202020204" charset="0"/>
            </a:endParaRPr>
          </a:p>
        </p:txBody>
      </p:sp>
      <p:sp>
        <p:nvSpPr>
          <p:cNvPr id="47111" name="Rectangle 7">
            <a:extLst>
              <a:ext uri="{FF2B5EF4-FFF2-40B4-BE49-F238E27FC236}">
                <a16:creationId xmlns:a16="http://schemas.microsoft.com/office/drawing/2014/main" id="{985BF829-F757-6744-820F-E9ED7D2C64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8272" y="4800601"/>
            <a:ext cx="184731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endParaRPr lang="en-US" altLang="en-US" sz="2700">
              <a:latin typeface="Times New Roman" panose="02020603050405020304" pitchFamily="18" charset="0"/>
            </a:endParaRPr>
          </a:p>
        </p:txBody>
      </p:sp>
      <p:pic>
        <p:nvPicPr>
          <p:cNvPr id="47112" name="Picture 8" descr="msotw9_temp0">
            <a:extLst>
              <a:ext uri="{FF2B5EF4-FFF2-40B4-BE49-F238E27FC236}">
                <a16:creationId xmlns:a16="http://schemas.microsoft.com/office/drawing/2014/main" id="{4DB8387B-D640-F244-B118-EBF0E098EF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67" r="31667"/>
          <a:stretch>
            <a:fillRect/>
          </a:stretch>
        </p:blipFill>
        <p:spPr bwMode="auto">
          <a:xfrm>
            <a:off x="7233557" y="2247900"/>
            <a:ext cx="4343400" cy="720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13" name="Picture 9" descr="msotw9_temp0">
            <a:extLst>
              <a:ext uri="{FF2B5EF4-FFF2-40B4-BE49-F238E27FC236}">
                <a16:creationId xmlns:a16="http://schemas.microsoft.com/office/drawing/2014/main" id="{0104E96C-BBAD-BF45-AAB4-D07BAD7B0E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00"/>
          <a:stretch>
            <a:fillRect/>
          </a:stretch>
        </p:blipFill>
        <p:spPr bwMode="auto">
          <a:xfrm>
            <a:off x="12546007" y="2247900"/>
            <a:ext cx="4457700" cy="720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450483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 descr="Aura thymus  pink glow">
            <a:extLst>
              <a:ext uri="{FF2B5EF4-FFF2-40B4-BE49-F238E27FC236}">
                <a16:creationId xmlns:a16="http://schemas.microsoft.com/office/drawing/2014/main" id="{03946315-9760-A247-9B88-F2296597B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5" t="5127" r="3044" b="4999"/>
          <a:stretch>
            <a:fillRect/>
          </a:stretch>
        </p:blipFill>
        <p:spPr bwMode="auto">
          <a:xfrm>
            <a:off x="1288905" y="1485900"/>
            <a:ext cx="460057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phone ringing with no tag">
            <a:extLst>
              <a:ext uri="{FF2B5EF4-FFF2-40B4-BE49-F238E27FC236}">
                <a16:creationId xmlns:a16="http://schemas.microsoft.com/office/drawing/2014/main" id="{29F2272F-ED68-C240-BFF6-2279A31B4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5" t="6937" r="4326" b="5127"/>
          <a:stretch>
            <a:fillRect/>
          </a:stretch>
        </p:blipFill>
        <p:spPr bwMode="auto">
          <a:xfrm>
            <a:off x="6884518" y="1485900"/>
            <a:ext cx="4633913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phone with Disc on ringing">
            <a:extLst>
              <a:ext uri="{FF2B5EF4-FFF2-40B4-BE49-F238E27FC236}">
                <a16:creationId xmlns:a16="http://schemas.microsoft.com/office/drawing/2014/main" id="{C7FA554B-F7FB-E74B-B519-C2621D51D4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5" t="4818" r="5501" b="3326"/>
          <a:stretch/>
        </p:blipFill>
        <p:spPr bwMode="auto">
          <a:xfrm>
            <a:off x="12412377" y="1485900"/>
            <a:ext cx="4464843" cy="582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3BED24-4078-4261-8000-EB2FEF6E1957}"/>
              </a:ext>
            </a:extLst>
          </p:cNvPr>
          <p:cNvSpPr txBox="1"/>
          <p:nvPr/>
        </p:nvSpPr>
        <p:spPr>
          <a:xfrm>
            <a:off x="1709413" y="7885882"/>
            <a:ext cx="100117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 no phone              </a:t>
            </a:r>
            <a:r>
              <a:rPr lang="en-AU" sz="6000" dirty="0" err="1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phone</a:t>
            </a:r>
            <a:endParaRPr lang="en-AU" sz="6000" dirty="0">
              <a:solidFill>
                <a:schemeClr val="tx2"/>
              </a:solidFill>
              <a:latin typeface="Halant Medium Bold" panose="020B0604020202020204" charset="0"/>
              <a:cs typeface="Halant Medium Bold" panose="020B060402020202020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7DB8DF-A729-40DF-8983-CD5FD79AB9A8}"/>
              </a:ext>
            </a:extLst>
          </p:cNvPr>
          <p:cNvSpPr txBox="1"/>
          <p:nvPr/>
        </p:nvSpPr>
        <p:spPr>
          <a:xfrm>
            <a:off x="12412377" y="7885882"/>
            <a:ext cx="44648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60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phone with</a:t>
            </a:r>
          </a:p>
          <a:p>
            <a:pPr algn="ctr"/>
            <a:r>
              <a:rPr lang="en-AU" sz="60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phone tag</a:t>
            </a:r>
          </a:p>
        </p:txBody>
      </p:sp>
    </p:spTree>
    <p:extLst>
      <p:ext uri="{BB962C8B-B14F-4D97-AF65-F5344CB8AC3E}">
        <p14:creationId xmlns:p14="http://schemas.microsoft.com/office/powerpoint/2010/main" val="63749328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logo&#10;&#10;Description automatically generated">
            <a:extLst>
              <a:ext uri="{FF2B5EF4-FFF2-40B4-BE49-F238E27FC236}">
                <a16:creationId xmlns:a16="http://schemas.microsoft.com/office/drawing/2014/main" id="{B256C6DA-8711-48BC-B73F-724017A05A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64" b="12862"/>
          <a:stretch/>
        </p:blipFill>
        <p:spPr>
          <a:xfrm>
            <a:off x="2667002" y="1915547"/>
            <a:ext cx="6019800" cy="5412194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8305800" y="3050740"/>
            <a:ext cx="10134599" cy="3510139"/>
            <a:chOff x="-844368" y="85725"/>
            <a:chExt cx="10209175" cy="2542533"/>
          </a:xfrm>
        </p:grpSpPr>
        <p:sp>
          <p:nvSpPr>
            <p:cNvPr id="3" name="TextBox 3"/>
            <p:cNvSpPr txBox="1"/>
            <p:nvPr/>
          </p:nvSpPr>
          <p:spPr>
            <a:xfrm>
              <a:off x="-844368" y="85725"/>
              <a:ext cx="8443679" cy="89173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9350"/>
                </a:lnSpc>
              </a:pPr>
              <a:r>
                <a:rPr lang="en-US" sz="8500" dirty="0">
                  <a:solidFill>
                    <a:srgbClr val="103779"/>
                  </a:solidFill>
                  <a:latin typeface="Halant Medium Bold"/>
                </a:rPr>
                <a:t>The Pocket Plate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" y="2293391"/>
              <a:ext cx="9364806" cy="33486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730"/>
                </a:lnSpc>
              </a:pPr>
              <a:endParaRPr lang="en-US" sz="6000" dirty="0">
                <a:solidFill>
                  <a:srgbClr val="103779"/>
                </a:solidFill>
                <a:latin typeface="Assistant Regular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99E9565-9888-4D92-BF2C-0E452805FC6F}"/>
              </a:ext>
            </a:extLst>
          </p:cNvPr>
          <p:cNvSpPr txBox="1"/>
          <p:nvPr/>
        </p:nvSpPr>
        <p:spPr>
          <a:xfrm>
            <a:off x="7658100" y="4281846"/>
            <a:ext cx="9677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AU" sz="6000" b="1" dirty="0">
              <a:solidFill>
                <a:schemeClr val="tx2"/>
              </a:solidFill>
              <a:latin typeface="Halant Medium" panose="020B0604020202020204" charset="0"/>
              <a:cs typeface="Halant Medium" panose="020B0604020202020204" charset="0"/>
            </a:endParaRPr>
          </a:p>
          <a:p>
            <a:pPr algn="ctr"/>
            <a:r>
              <a:rPr lang="en-AU" sz="6000" b="1" dirty="0">
                <a:solidFill>
                  <a:schemeClr val="tx2"/>
                </a:solidFill>
                <a:latin typeface="Halant Medium" panose="020B0604020202020204" charset="0"/>
                <a:cs typeface="Halant Medium" panose="020B0604020202020204" charset="0"/>
              </a:rPr>
              <a:t> our pocket rocket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AU" sz="6000" b="1" dirty="0">
              <a:solidFill>
                <a:schemeClr val="tx2"/>
              </a:solidFill>
              <a:latin typeface="Halant Medium" panose="020B0604020202020204" charset="0"/>
              <a:cs typeface="Halant Medium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600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604BC68-3AF9-4BEB-BA35-E0611E9F02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7" r="12168"/>
          <a:stretch/>
        </p:blipFill>
        <p:spPr>
          <a:xfrm>
            <a:off x="837732" y="2247900"/>
            <a:ext cx="4724400" cy="4961006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8534398" y="3226506"/>
            <a:ext cx="9906001" cy="3334373"/>
            <a:chOff x="-614087" y="213039"/>
            <a:chExt cx="9978894" cy="2415219"/>
          </a:xfrm>
        </p:grpSpPr>
        <p:sp>
          <p:nvSpPr>
            <p:cNvPr id="3" name="TextBox 3"/>
            <p:cNvSpPr txBox="1"/>
            <p:nvPr/>
          </p:nvSpPr>
          <p:spPr>
            <a:xfrm>
              <a:off x="-614087" y="213039"/>
              <a:ext cx="9364806" cy="176490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9350"/>
                </a:lnSpc>
              </a:pPr>
              <a:r>
                <a:rPr lang="en-US" sz="8500" dirty="0">
                  <a:solidFill>
                    <a:srgbClr val="103779"/>
                  </a:solidFill>
                  <a:latin typeface="Halant Medium Bold"/>
                </a:rPr>
                <a:t>The 5G </a:t>
              </a:r>
            </a:p>
            <a:p>
              <a:pPr algn="ctr">
                <a:lnSpc>
                  <a:spcPts val="9350"/>
                </a:lnSpc>
              </a:pPr>
              <a:r>
                <a:rPr lang="en-US" sz="8500" dirty="0">
                  <a:solidFill>
                    <a:srgbClr val="103779"/>
                  </a:solidFill>
                  <a:latin typeface="Halant Medium Bold"/>
                </a:rPr>
                <a:t>Oyster Plates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" y="2293391"/>
              <a:ext cx="9364806" cy="33486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730"/>
                </a:lnSpc>
              </a:pPr>
              <a:endParaRPr lang="en-US" sz="6000" dirty="0">
                <a:solidFill>
                  <a:srgbClr val="103779"/>
                </a:solidFill>
                <a:latin typeface="Assistant Regular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4697B96-EA77-4C72-963E-32482A87B1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481" t="6135" r="16761"/>
          <a:stretch/>
        </p:blipFill>
        <p:spPr>
          <a:xfrm>
            <a:off x="5943600" y="3226506"/>
            <a:ext cx="3590922" cy="3982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503BB3F-8198-444A-8CFD-A5999A2A376F}"/>
              </a:ext>
            </a:extLst>
          </p:cNvPr>
          <p:cNvSpPr txBox="1"/>
          <p:nvPr/>
        </p:nvSpPr>
        <p:spPr>
          <a:xfrm>
            <a:off x="9150061" y="6239410"/>
            <a:ext cx="80650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6000" b="1" dirty="0">
                <a:solidFill>
                  <a:schemeClr val="tx2"/>
                </a:solidFill>
                <a:latin typeface="Halant Medium" panose="020B0604020202020204" charset="0"/>
                <a:cs typeface="Halant Medium" panose="020B0604020202020204" charset="0"/>
              </a:rPr>
              <a:t>building the foundation of your peaceful bubble</a:t>
            </a:r>
          </a:p>
        </p:txBody>
      </p:sp>
    </p:spTree>
    <p:extLst>
      <p:ext uri="{BB962C8B-B14F-4D97-AF65-F5344CB8AC3E}">
        <p14:creationId xmlns:p14="http://schemas.microsoft.com/office/powerpoint/2010/main" val="65260687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553200" y="2919906"/>
            <a:ext cx="9220198" cy="4845380"/>
            <a:chOff x="1" y="1176786"/>
            <a:chExt cx="9364806" cy="1764900"/>
          </a:xfrm>
        </p:grpSpPr>
        <p:sp>
          <p:nvSpPr>
            <p:cNvPr id="3" name="TextBox 3"/>
            <p:cNvSpPr txBox="1"/>
            <p:nvPr/>
          </p:nvSpPr>
          <p:spPr>
            <a:xfrm>
              <a:off x="3095803" y="1176786"/>
              <a:ext cx="6269004" cy="176490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9350"/>
                </a:lnSpc>
              </a:pPr>
              <a:r>
                <a:rPr lang="en-US" sz="8500" dirty="0">
                  <a:solidFill>
                    <a:srgbClr val="103779"/>
                  </a:solidFill>
                  <a:latin typeface="Halant Medium Bold"/>
                </a:rPr>
                <a:t>The Electron </a:t>
              </a:r>
            </a:p>
            <a:p>
              <a:pPr algn="ctr">
                <a:lnSpc>
                  <a:spcPts val="9350"/>
                </a:lnSpc>
              </a:pPr>
              <a:r>
                <a:rPr lang="en-US" sz="8500" dirty="0" err="1">
                  <a:solidFill>
                    <a:srgbClr val="103779"/>
                  </a:solidFill>
                  <a:latin typeface="Halant Medium Bold"/>
                </a:rPr>
                <a:t>Stabiliser</a:t>
              </a:r>
              <a:endParaRPr lang="en-US" sz="8500" dirty="0">
                <a:solidFill>
                  <a:srgbClr val="103779"/>
                </a:solidFill>
                <a:latin typeface="Halant Medium Bold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" y="2293391"/>
              <a:ext cx="9364806" cy="33486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730"/>
                </a:lnSpc>
              </a:pPr>
              <a:endParaRPr lang="en-US" sz="6000" dirty="0">
                <a:solidFill>
                  <a:srgbClr val="103779"/>
                </a:solidFill>
                <a:latin typeface="Assistant Regular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99E9565-9888-4D92-BF2C-0E452805FC6F}"/>
              </a:ext>
            </a:extLst>
          </p:cNvPr>
          <p:cNvSpPr txBox="1"/>
          <p:nvPr/>
        </p:nvSpPr>
        <p:spPr>
          <a:xfrm>
            <a:off x="8686803" y="5591383"/>
            <a:ext cx="80650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6000" b="1" dirty="0">
                <a:solidFill>
                  <a:schemeClr val="tx2"/>
                </a:solidFill>
                <a:latin typeface="Halant Medium" panose="020B0604020202020204" charset="0"/>
                <a:cs typeface="Halant Medium" panose="020B0604020202020204" charset="0"/>
              </a:rPr>
              <a:t>from chaotic to coherent</a:t>
            </a:r>
          </a:p>
        </p:txBody>
      </p:sp>
      <p:pic>
        <p:nvPicPr>
          <p:cNvPr id="6" name="Picture 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CC88A9B-AAF2-4A93-BAA2-B5F5DF8198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53" r="4862"/>
          <a:stretch/>
        </p:blipFill>
        <p:spPr>
          <a:xfrm>
            <a:off x="545526" y="4138189"/>
            <a:ext cx="8065075" cy="484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66011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8795039" y="3455195"/>
            <a:ext cx="7239001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350"/>
              </a:lnSpc>
            </a:pPr>
            <a:r>
              <a:rPr lang="en-US" sz="8500" dirty="0">
                <a:solidFill>
                  <a:srgbClr val="103779"/>
                </a:solidFill>
                <a:latin typeface="Halant Medium Bold"/>
              </a:rPr>
              <a:t>The Water Kit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4CA9E1-6E7D-43F1-81EE-A8A688751B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6" t="12048" r="14342" b="11635"/>
          <a:stretch/>
        </p:blipFill>
        <p:spPr>
          <a:xfrm>
            <a:off x="1672937" y="906189"/>
            <a:ext cx="5410199" cy="4694511"/>
          </a:xfrm>
          <a:prstGeom prst="rect">
            <a:avLst/>
          </a:prstGeom>
        </p:spPr>
      </p:pic>
      <p:pic>
        <p:nvPicPr>
          <p:cNvPr id="8" name="Picture 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5B9E344D-2179-48A4-AFA5-D46A580BB5B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2" t="28383" r="15498" b="23856"/>
          <a:stretch/>
        </p:blipFill>
        <p:spPr>
          <a:xfrm>
            <a:off x="609600" y="6098572"/>
            <a:ext cx="6843141" cy="3200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62834A6-1320-4597-8F7C-ECD6B42E335C}"/>
              </a:ext>
            </a:extLst>
          </p:cNvPr>
          <p:cNvSpPr txBox="1"/>
          <p:nvPr/>
        </p:nvSpPr>
        <p:spPr>
          <a:xfrm>
            <a:off x="8077201" y="5600699"/>
            <a:ext cx="8674678" cy="2853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6000" b="1" dirty="0">
                <a:solidFill>
                  <a:schemeClr val="tx2"/>
                </a:solidFill>
                <a:latin typeface="Halant Medium" panose="020B0604020202020204" charset="0"/>
                <a:cs typeface="Halant Medium" panose="020B0604020202020204" charset="0"/>
              </a:rPr>
              <a:t>Negatively ionise your water </a:t>
            </a:r>
          </a:p>
          <a:p>
            <a:pPr algn="ctr"/>
            <a:r>
              <a:rPr lang="en-AU" sz="6000" b="1" dirty="0">
                <a:solidFill>
                  <a:schemeClr val="tx2"/>
                </a:solidFill>
                <a:latin typeface="Halant Medium" panose="020B0604020202020204" charset="0"/>
                <a:cs typeface="Halant Medium" panose="020B0604020202020204" charset="0"/>
              </a:rPr>
              <a:t>(that’s a positive thing)</a:t>
            </a:r>
          </a:p>
        </p:txBody>
      </p:sp>
    </p:spTree>
    <p:extLst>
      <p:ext uri="{BB962C8B-B14F-4D97-AF65-F5344CB8AC3E}">
        <p14:creationId xmlns:p14="http://schemas.microsoft.com/office/powerpoint/2010/main" val="279504858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65E5D3-0C91-445F-97D9-53FB89D75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8850" y="2320807"/>
            <a:ext cx="6224555" cy="5645385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6019800" y="3162300"/>
            <a:ext cx="12576462" cy="4847481"/>
            <a:chOff x="-3304200" y="994453"/>
            <a:chExt cx="12669007" cy="3511223"/>
          </a:xfrm>
        </p:grpSpPr>
        <p:sp>
          <p:nvSpPr>
            <p:cNvPr id="4" name="TextBox 4"/>
            <p:cNvSpPr txBox="1"/>
            <p:nvPr/>
          </p:nvSpPr>
          <p:spPr>
            <a:xfrm>
              <a:off x="1" y="2293391"/>
              <a:ext cx="9364806" cy="33486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730"/>
                </a:lnSpc>
              </a:pPr>
              <a:endParaRPr lang="en-US" sz="6000" dirty="0">
                <a:solidFill>
                  <a:srgbClr val="103779"/>
                </a:solidFill>
                <a:latin typeface="Assistant Regular"/>
              </a:endParaRP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-3304200" y="994453"/>
              <a:ext cx="5299979" cy="351122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9350"/>
                </a:lnSpc>
              </a:pPr>
              <a:r>
                <a:rPr lang="en-US" sz="8500" dirty="0">
                  <a:solidFill>
                    <a:srgbClr val="103779"/>
                  </a:solidFill>
                  <a:latin typeface="Halant Medium Bold"/>
                </a:rPr>
                <a:t>The Car Plate and the Hybrid Car Kit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99E9565-9888-4D92-BF2C-0E452805FC6F}"/>
              </a:ext>
            </a:extLst>
          </p:cNvPr>
          <p:cNvSpPr txBox="1"/>
          <p:nvPr/>
        </p:nvSpPr>
        <p:spPr>
          <a:xfrm>
            <a:off x="5410200" y="8594235"/>
            <a:ext cx="9677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0" b="1" dirty="0">
                <a:solidFill>
                  <a:schemeClr val="tx2"/>
                </a:solidFill>
                <a:latin typeface="Halant Medium" panose="020B0604020202020204" charset="0"/>
                <a:cs typeface="Halant Medium" panose="020B0604020202020204" charset="0"/>
              </a:rPr>
              <a:t>goodbye road rage ;)</a:t>
            </a:r>
          </a:p>
        </p:txBody>
      </p:sp>
      <p:pic>
        <p:nvPicPr>
          <p:cNvPr id="7" name="Picture 6" descr="Shape, circle&#10;&#10;Description automatically generated">
            <a:extLst>
              <a:ext uri="{FF2B5EF4-FFF2-40B4-BE49-F238E27FC236}">
                <a16:creationId xmlns:a16="http://schemas.microsoft.com/office/drawing/2014/main" id="{4794E36D-4AFE-4D25-B9B2-9DEC0AB9FDA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4" t="13683" r="20946" b="8614"/>
          <a:stretch/>
        </p:blipFill>
        <p:spPr>
          <a:xfrm>
            <a:off x="1582136" y="3537575"/>
            <a:ext cx="3072204" cy="321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30025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359856" y="4744735"/>
            <a:ext cx="12569778" cy="2436564"/>
            <a:chOff x="1" y="1410941"/>
            <a:chExt cx="9364806" cy="1764900"/>
          </a:xfrm>
        </p:grpSpPr>
        <p:sp>
          <p:nvSpPr>
            <p:cNvPr id="3" name="TextBox 3"/>
            <p:cNvSpPr txBox="1"/>
            <p:nvPr/>
          </p:nvSpPr>
          <p:spPr>
            <a:xfrm>
              <a:off x="1740637" y="1410941"/>
              <a:ext cx="6755742" cy="176490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9350"/>
                </a:lnSpc>
              </a:pPr>
              <a:r>
                <a:rPr lang="en-US" sz="8500" dirty="0">
                  <a:solidFill>
                    <a:srgbClr val="103779"/>
                  </a:solidFill>
                  <a:latin typeface="Halant Medium Bold"/>
                </a:rPr>
                <a:t>Small Octagonal </a:t>
              </a:r>
            </a:p>
            <a:p>
              <a:pPr algn="ctr">
                <a:lnSpc>
                  <a:spcPts val="9350"/>
                </a:lnSpc>
              </a:pPr>
              <a:r>
                <a:rPr lang="en-US" sz="8500" dirty="0">
                  <a:solidFill>
                    <a:srgbClr val="103779"/>
                  </a:solidFill>
                  <a:latin typeface="Halant Medium Bold"/>
                </a:rPr>
                <a:t>Plate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" y="2293391"/>
              <a:ext cx="9364806" cy="33486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730"/>
                </a:lnSpc>
              </a:pPr>
              <a:endParaRPr lang="en-US" sz="6000" dirty="0">
                <a:solidFill>
                  <a:srgbClr val="103779"/>
                </a:solidFill>
                <a:latin typeface="Assistant Regular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2AFE4BE6-A888-4C72-93D1-06B05C611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1866900"/>
            <a:ext cx="8686802" cy="694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78066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rocks&#10;&#10;Description automatically generated with low confidence">
            <a:extLst>
              <a:ext uri="{FF2B5EF4-FFF2-40B4-BE49-F238E27FC236}">
                <a16:creationId xmlns:a16="http://schemas.microsoft.com/office/drawing/2014/main" id="{A98DCEB4-03F6-49D4-85D7-6DD083D79F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377" y="1926992"/>
            <a:ext cx="8241743" cy="6593394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8337390" y="3730955"/>
            <a:ext cx="10134599" cy="3510139"/>
            <a:chOff x="-844368" y="85725"/>
            <a:chExt cx="10209175" cy="2542533"/>
          </a:xfrm>
        </p:grpSpPr>
        <p:sp>
          <p:nvSpPr>
            <p:cNvPr id="3" name="TextBox 3"/>
            <p:cNvSpPr txBox="1"/>
            <p:nvPr/>
          </p:nvSpPr>
          <p:spPr>
            <a:xfrm>
              <a:off x="-844368" y="85725"/>
              <a:ext cx="8443679" cy="176490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9350"/>
                </a:lnSpc>
              </a:pPr>
              <a:r>
                <a:rPr lang="en-US" sz="8500" dirty="0">
                  <a:solidFill>
                    <a:srgbClr val="103779"/>
                  </a:solidFill>
                  <a:latin typeface="Halant Medium Bold"/>
                </a:rPr>
                <a:t>Laptop/Tablet Tags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" y="2293391"/>
              <a:ext cx="9364806" cy="33486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730"/>
                </a:lnSpc>
              </a:pPr>
              <a:endParaRPr lang="en-US" sz="6000" dirty="0">
                <a:solidFill>
                  <a:srgbClr val="103779"/>
                </a:solidFill>
                <a:latin typeface="Assistant Regular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99E9565-9888-4D92-BF2C-0E452805FC6F}"/>
              </a:ext>
            </a:extLst>
          </p:cNvPr>
          <p:cNvSpPr txBox="1"/>
          <p:nvPr/>
        </p:nvSpPr>
        <p:spPr>
          <a:xfrm>
            <a:off x="7658100" y="5487304"/>
            <a:ext cx="9677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AU" sz="6000" b="1" dirty="0">
              <a:solidFill>
                <a:schemeClr val="tx2"/>
              </a:solidFill>
              <a:latin typeface="Halant Medium" panose="020B0604020202020204" charset="0"/>
              <a:cs typeface="Halant Medium" panose="020B0604020202020204" charset="0"/>
            </a:endParaRPr>
          </a:p>
          <a:p>
            <a:pPr algn="ctr"/>
            <a:r>
              <a:rPr lang="en-AU" sz="6000" b="1" dirty="0">
                <a:solidFill>
                  <a:schemeClr val="tx2"/>
                </a:solidFill>
                <a:latin typeface="Halant Medium" panose="020B0604020202020204" charset="0"/>
                <a:cs typeface="Halant Medium" panose="020B0604020202020204" charset="0"/>
              </a:rPr>
              <a:t> 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AU" sz="6000" b="1" dirty="0">
              <a:solidFill>
                <a:schemeClr val="tx2"/>
              </a:solidFill>
              <a:latin typeface="Halant Medium" panose="020B0604020202020204" charset="0"/>
              <a:cs typeface="Halant Medium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146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cture containing indoor, blue, colorful, decorated&#10;&#10;Description automatically generated">
            <a:extLst>
              <a:ext uri="{FF2B5EF4-FFF2-40B4-BE49-F238E27FC236}">
                <a16:creationId xmlns:a16="http://schemas.microsoft.com/office/drawing/2014/main" id="{FACFF58B-6FC6-4D9E-8440-2E29BFFFCA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90" r="-204"/>
          <a:stretch/>
        </p:blipFill>
        <p:spPr>
          <a:xfrm>
            <a:off x="0" y="0"/>
            <a:ext cx="18745200" cy="1055135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0812C99-789C-426A-8BE6-A97D6DEB225F}"/>
              </a:ext>
            </a:extLst>
          </p:cNvPr>
          <p:cNvSpPr/>
          <p:nvPr/>
        </p:nvSpPr>
        <p:spPr>
          <a:xfrm>
            <a:off x="723899" y="632369"/>
            <a:ext cx="16840200" cy="9022262"/>
          </a:xfrm>
          <a:prstGeom prst="rect">
            <a:avLst/>
          </a:prstGeom>
          <a:solidFill>
            <a:schemeClr val="lt1">
              <a:alpha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grpSp>
        <p:nvGrpSpPr>
          <p:cNvPr id="8" name="Group 8"/>
          <p:cNvGrpSpPr/>
          <p:nvPr/>
        </p:nvGrpSpPr>
        <p:grpSpPr>
          <a:xfrm>
            <a:off x="1143000" y="1726253"/>
            <a:ext cx="16421099" cy="3036433"/>
            <a:chOff x="0" y="1403146"/>
            <a:chExt cx="10820400" cy="4048577"/>
          </a:xfrm>
        </p:grpSpPr>
        <p:sp>
          <p:nvSpPr>
            <p:cNvPr id="9" name="TextBox 9"/>
            <p:cNvSpPr txBox="1"/>
            <p:nvPr/>
          </p:nvSpPr>
          <p:spPr>
            <a:xfrm>
              <a:off x="0" y="1403146"/>
              <a:ext cx="10820400" cy="21672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700"/>
                </a:lnSpc>
              </a:pPr>
              <a:r>
                <a:rPr lang="en-US" sz="13000" dirty="0">
                  <a:solidFill>
                    <a:srgbClr val="103779"/>
                  </a:solidFill>
                  <a:latin typeface="Halant Medium Bold"/>
                </a:rPr>
                <a:t>Nikola Tesla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4887466"/>
              <a:ext cx="10820400" cy="5642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endParaRPr lang="en-US" sz="3000" spc="150" dirty="0">
                <a:solidFill>
                  <a:srgbClr val="103779"/>
                </a:solidFill>
                <a:latin typeface="Assistant Regular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DA1A64B7-7550-4CA5-8255-1B7FA2BFD70F}"/>
              </a:ext>
            </a:extLst>
          </p:cNvPr>
          <p:cNvSpPr txBox="1"/>
          <p:nvPr/>
        </p:nvSpPr>
        <p:spPr>
          <a:xfrm>
            <a:off x="2095500" y="3424743"/>
            <a:ext cx="14554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US" sz="6000" b="1" dirty="0" err="1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Niagra</a:t>
            </a:r>
            <a:r>
              <a:rPr lang="en-US" sz="6000" b="1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 Power Station</a:t>
            </a: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431772A3-E07E-416E-934B-ADDFEB5880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7" t="9664" r="5165" b="11092"/>
          <a:stretch/>
        </p:blipFill>
        <p:spPr>
          <a:xfrm>
            <a:off x="1659281" y="4551089"/>
            <a:ext cx="7467600" cy="4576680"/>
          </a:xfrm>
          <a:prstGeom prst="rect">
            <a:avLst/>
          </a:prstGeom>
        </p:spPr>
      </p:pic>
      <p:pic>
        <p:nvPicPr>
          <p:cNvPr id="6" name="Picture 5" descr="A picture containing smoke, clouds, traveling&#10;&#10;Description automatically generated">
            <a:extLst>
              <a:ext uri="{FF2B5EF4-FFF2-40B4-BE49-F238E27FC236}">
                <a16:creationId xmlns:a16="http://schemas.microsoft.com/office/drawing/2014/main" id="{41EF4D3F-1D50-4BA3-BE69-4392C877698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0" t="14462" r="7441" b="15478"/>
          <a:stretch/>
        </p:blipFill>
        <p:spPr>
          <a:xfrm>
            <a:off x="9662825" y="4339493"/>
            <a:ext cx="7077648" cy="4788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39590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662861" y="3535120"/>
            <a:ext cx="4150490" cy="248274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15922126" y="7434181"/>
            <a:ext cx="1665413" cy="1601825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1474649" y="1562100"/>
            <a:ext cx="6760953" cy="4134670"/>
            <a:chOff x="0" y="85725"/>
            <a:chExt cx="9014604" cy="5512893"/>
          </a:xfrm>
        </p:grpSpPr>
        <p:sp>
          <p:nvSpPr>
            <p:cNvPr id="11" name="TextBox 11"/>
            <p:cNvSpPr txBox="1"/>
            <p:nvPr/>
          </p:nvSpPr>
          <p:spPr>
            <a:xfrm>
              <a:off x="0" y="85725"/>
              <a:ext cx="9014604" cy="32487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9350"/>
                </a:lnSpc>
              </a:pPr>
              <a:r>
                <a:rPr lang="en-US" sz="8500" dirty="0">
                  <a:solidFill>
                    <a:srgbClr val="103779"/>
                  </a:solidFill>
                  <a:latin typeface="Halant Medium Bold"/>
                </a:rPr>
                <a:t> </a:t>
              </a:r>
            </a:p>
            <a:p>
              <a:pPr>
                <a:lnSpc>
                  <a:spcPts val="9350"/>
                </a:lnSpc>
              </a:pPr>
              <a:endParaRPr lang="en-US" sz="8500" dirty="0">
                <a:solidFill>
                  <a:srgbClr val="103779"/>
                </a:solidFill>
                <a:latin typeface="Halant Medium Bold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5094805"/>
              <a:ext cx="9014604" cy="5038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730"/>
                </a:lnSpc>
              </a:pPr>
              <a:r>
                <a:rPr lang="en-US" sz="3500" dirty="0">
                  <a:solidFill>
                    <a:srgbClr val="103779"/>
                  </a:solidFill>
                  <a:latin typeface="Assistant Regular"/>
                </a:rPr>
                <a:t>‘What did you do? Did you repaint?’</a:t>
              </a:r>
              <a:endParaRPr lang="en-US" sz="2100" dirty="0">
                <a:solidFill>
                  <a:srgbClr val="103779"/>
                </a:solidFill>
                <a:latin typeface="Assistant Regular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886261"/>
              <a:ext cx="9014604" cy="9361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50"/>
                </a:lnSpc>
              </a:pPr>
              <a:r>
                <a:rPr lang="en-US" sz="8500" spc="-35" dirty="0">
                  <a:solidFill>
                    <a:srgbClr val="103779"/>
                  </a:solidFill>
                  <a:latin typeface="Halant Medium"/>
                </a:rPr>
                <a:t>The House Kit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8FBDAC5F-A9CC-4A77-8995-58DF12516E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8220" y="1866900"/>
            <a:ext cx="8657525" cy="692602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662863" y="3535121"/>
            <a:ext cx="4150490" cy="248274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15922127" y="7434182"/>
            <a:ext cx="1665413" cy="1601825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1474650" y="1562101"/>
            <a:ext cx="6760953" cy="4087413"/>
            <a:chOff x="0" y="85725"/>
            <a:chExt cx="9014604" cy="5449883"/>
          </a:xfrm>
        </p:grpSpPr>
        <p:sp>
          <p:nvSpPr>
            <p:cNvPr id="11" name="TextBox 11"/>
            <p:cNvSpPr txBox="1"/>
            <p:nvPr/>
          </p:nvSpPr>
          <p:spPr>
            <a:xfrm>
              <a:off x="0" y="85725"/>
              <a:ext cx="9014604" cy="32487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9351"/>
                </a:lnSpc>
              </a:pPr>
              <a:r>
                <a:rPr lang="en-US" sz="8501" dirty="0">
                  <a:solidFill>
                    <a:srgbClr val="103779"/>
                  </a:solidFill>
                  <a:latin typeface="Halant Medium Bold"/>
                </a:rPr>
                <a:t> </a:t>
              </a:r>
            </a:p>
            <a:p>
              <a:pPr>
                <a:lnSpc>
                  <a:spcPts val="9351"/>
                </a:lnSpc>
              </a:pPr>
              <a:endParaRPr lang="en-US" sz="8501" dirty="0">
                <a:solidFill>
                  <a:srgbClr val="103779"/>
                </a:solidFill>
                <a:latin typeface="Halant Medium Bold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5094804"/>
              <a:ext cx="9014604" cy="4408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730"/>
                </a:lnSpc>
              </a:pPr>
              <a:endParaRPr lang="en-US" sz="2100" dirty="0">
                <a:solidFill>
                  <a:srgbClr val="103779"/>
                </a:solidFill>
                <a:latin typeface="Assistant Regular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886260"/>
              <a:ext cx="9014604" cy="6795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51"/>
                </a:lnSpc>
              </a:pPr>
              <a:endParaRPr lang="en-US" sz="3499" spc="-35" dirty="0">
                <a:solidFill>
                  <a:srgbClr val="103779"/>
                </a:solidFill>
                <a:latin typeface="Halant Medium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43FBBB4-420A-4B76-B31D-AEE34483FFED}"/>
              </a:ext>
            </a:extLst>
          </p:cNvPr>
          <p:cNvSpPr txBox="1"/>
          <p:nvPr/>
        </p:nvSpPr>
        <p:spPr>
          <a:xfrm>
            <a:off x="9601200" y="4443244"/>
            <a:ext cx="6609367" cy="1400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501" dirty="0">
                <a:solidFill>
                  <a:schemeClr val="tx2"/>
                </a:solidFill>
                <a:latin typeface="Halant Medium" panose="020B0604020202020204" charset="0"/>
                <a:cs typeface="Halant Medium" panose="020B0604020202020204" charset="0"/>
              </a:rPr>
              <a:t>The Town Kit</a:t>
            </a:r>
          </a:p>
        </p:txBody>
      </p:sp>
      <p:pic>
        <p:nvPicPr>
          <p:cNvPr id="4" name="Picture 3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3BD38436-E015-4D67-ACF5-C0663BCA6B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647" y="2947601"/>
            <a:ext cx="6609366" cy="528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45979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662863" y="3535121"/>
            <a:ext cx="4150490" cy="248274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15922127" y="7434182"/>
            <a:ext cx="1665413" cy="1601825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1474650" y="1562101"/>
            <a:ext cx="6760953" cy="4087413"/>
            <a:chOff x="0" y="85725"/>
            <a:chExt cx="9014604" cy="5449883"/>
          </a:xfrm>
        </p:grpSpPr>
        <p:sp>
          <p:nvSpPr>
            <p:cNvPr id="11" name="TextBox 11"/>
            <p:cNvSpPr txBox="1"/>
            <p:nvPr/>
          </p:nvSpPr>
          <p:spPr>
            <a:xfrm>
              <a:off x="0" y="85725"/>
              <a:ext cx="9014604" cy="32487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9351"/>
                </a:lnSpc>
              </a:pPr>
              <a:r>
                <a:rPr lang="en-US" sz="8501" dirty="0">
                  <a:solidFill>
                    <a:srgbClr val="103779"/>
                  </a:solidFill>
                  <a:latin typeface="Halant Medium Bold"/>
                </a:rPr>
                <a:t> </a:t>
              </a:r>
            </a:p>
            <a:p>
              <a:pPr>
                <a:lnSpc>
                  <a:spcPts val="9351"/>
                </a:lnSpc>
              </a:pPr>
              <a:endParaRPr lang="en-US" sz="8501" dirty="0">
                <a:solidFill>
                  <a:srgbClr val="103779"/>
                </a:solidFill>
                <a:latin typeface="Halant Medium Bold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5094804"/>
              <a:ext cx="9014604" cy="4408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730"/>
                </a:lnSpc>
              </a:pPr>
              <a:endParaRPr lang="en-US" sz="2100" dirty="0">
                <a:solidFill>
                  <a:srgbClr val="103779"/>
                </a:solidFill>
                <a:latin typeface="Assistant Regular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886260"/>
              <a:ext cx="9014604" cy="6795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51"/>
                </a:lnSpc>
              </a:pPr>
              <a:endParaRPr lang="en-US" sz="3499" spc="-35" dirty="0">
                <a:solidFill>
                  <a:srgbClr val="103779"/>
                </a:solidFill>
                <a:latin typeface="Halant Medium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43FBBB4-420A-4B76-B31D-AEE34483FFED}"/>
              </a:ext>
            </a:extLst>
          </p:cNvPr>
          <p:cNvSpPr txBox="1"/>
          <p:nvPr/>
        </p:nvSpPr>
        <p:spPr>
          <a:xfrm>
            <a:off x="9601200" y="4295169"/>
            <a:ext cx="6760953" cy="2708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501" dirty="0">
                <a:solidFill>
                  <a:schemeClr val="tx2"/>
                </a:solidFill>
                <a:latin typeface="Halant Medium" panose="020B0604020202020204" charset="0"/>
                <a:cs typeface="Halant Medium" panose="020B0604020202020204" charset="0"/>
              </a:rPr>
              <a:t>The Bare </a:t>
            </a:r>
          </a:p>
          <a:p>
            <a:r>
              <a:rPr lang="en-AU" sz="8501" dirty="0">
                <a:solidFill>
                  <a:schemeClr val="tx2"/>
                </a:solidFill>
                <a:latin typeface="Halant Medium" panose="020B0604020202020204" charset="0"/>
                <a:cs typeface="Halant Medium" panose="020B0604020202020204" charset="0"/>
              </a:rPr>
              <a:t>Essentials Kit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33ED69-2EBD-4F3A-B997-F35F2E3BB5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485989"/>
            <a:ext cx="7754593" cy="620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9533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766854" y="6043023"/>
            <a:ext cx="984892" cy="94828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E84919D-F8A4-4FDB-9E9A-CC2AF78BD9F2}"/>
              </a:ext>
            </a:extLst>
          </p:cNvPr>
          <p:cNvSpPr/>
          <p:nvPr/>
        </p:nvSpPr>
        <p:spPr>
          <a:xfrm>
            <a:off x="813802" y="564751"/>
            <a:ext cx="16660396" cy="9157497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18" name="Group 18"/>
          <p:cNvGrpSpPr/>
          <p:nvPr/>
        </p:nvGrpSpPr>
        <p:grpSpPr>
          <a:xfrm>
            <a:off x="1084423" y="713867"/>
            <a:ext cx="16660395" cy="3703355"/>
            <a:chOff x="-3259840" y="-407191"/>
            <a:chExt cx="24244044" cy="3364318"/>
          </a:xfrm>
        </p:grpSpPr>
        <p:sp>
          <p:nvSpPr>
            <p:cNvPr id="19" name="TextBox 19"/>
            <p:cNvSpPr txBox="1"/>
            <p:nvPr/>
          </p:nvSpPr>
          <p:spPr>
            <a:xfrm>
              <a:off x="-3259840" y="-407191"/>
              <a:ext cx="24244044" cy="101355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9350"/>
                </a:lnSpc>
              </a:pPr>
              <a:endParaRPr lang="en-US" sz="5500" dirty="0">
                <a:solidFill>
                  <a:srgbClr val="103779"/>
                </a:solidFill>
                <a:latin typeface="Halant Medium Bold"/>
              </a:endParaRP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2277454"/>
              <a:ext cx="16170806" cy="6796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50"/>
                </a:lnSpc>
              </a:pPr>
              <a:endParaRPr lang="en-US" sz="3500" spc="-35" dirty="0">
                <a:solidFill>
                  <a:srgbClr val="103779"/>
                </a:solidFill>
                <a:latin typeface="Halant Medium"/>
              </a:endParaRPr>
            </a:p>
          </p:txBody>
        </p:sp>
      </p:grpSp>
      <p:pic>
        <p:nvPicPr>
          <p:cNvPr id="6" name="Picture 5" descr="A picture containing nature, blue&#10;&#10;Description automatically generated">
            <a:extLst>
              <a:ext uri="{FF2B5EF4-FFF2-40B4-BE49-F238E27FC236}">
                <a16:creationId xmlns:a16="http://schemas.microsoft.com/office/drawing/2014/main" id="{3A3D7420-0575-41A0-BEBF-1F9E18FE9E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192" y="406661"/>
            <a:ext cx="11112502" cy="931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9193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cture containing indoor, blue, colorful, decorated&#10;&#10;Description automatically generated">
            <a:extLst>
              <a:ext uri="{FF2B5EF4-FFF2-40B4-BE49-F238E27FC236}">
                <a16:creationId xmlns:a16="http://schemas.microsoft.com/office/drawing/2014/main" id="{FACFF58B-6FC6-4D9E-8440-2E29BFFFCA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90" r="-204"/>
          <a:stretch/>
        </p:blipFill>
        <p:spPr>
          <a:xfrm>
            <a:off x="0" y="0"/>
            <a:ext cx="18745200" cy="1055135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0812C99-789C-426A-8BE6-A97D6DEB225F}"/>
              </a:ext>
            </a:extLst>
          </p:cNvPr>
          <p:cNvSpPr/>
          <p:nvPr/>
        </p:nvSpPr>
        <p:spPr>
          <a:xfrm>
            <a:off x="723899" y="632369"/>
            <a:ext cx="16840200" cy="9022262"/>
          </a:xfrm>
          <a:prstGeom prst="rect">
            <a:avLst/>
          </a:prstGeom>
          <a:solidFill>
            <a:schemeClr val="lt1">
              <a:alpha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8" name="Group 8"/>
          <p:cNvGrpSpPr/>
          <p:nvPr/>
        </p:nvGrpSpPr>
        <p:grpSpPr>
          <a:xfrm>
            <a:off x="1143000" y="1726253"/>
            <a:ext cx="16421099" cy="3036433"/>
            <a:chOff x="0" y="1403146"/>
            <a:chExt cx="10820400" cy="4048577"/>
          </a:xfrm>
        </p:grpSpPr>
        <p:sp>
          <p:nvSpPr>
            <p:cNvPr id="9" name="TextBox 9"/>
            <p:cNvSpPr txBox="1"/>
            <p:nvPr/>
          </p:nvSpPr>
          <p:spPr>
            <a:xfrm>
              <a:off x="0" y="1403146"/>
              <a:ext cx="10820400" cy="21672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700"/>
                </a:lnSpc>
              </a:pPr>
              <a:r>
                <a:rPr lang="en-US" sz="13000" dirty="0">
                  <a:solidFill>
                    <a:srgbClr val="103779"/>
                  </a:solidFill>
                  <a:latin typeface="Halant Medium Bold"/>
                </a:rPr>
                <a:t>Nikola Tesla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4887466"/>
              <a:ext cx="10820400" cy="5642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endParaRPr lang="en-US" sz="3000" spc="150" dirty="0">
                <a:solidFill>
                  <a:srgbClr val="103779"/>
                </a:solidFill>
                <a:latin typeface="Assistant Regular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D6327DF-84B1-43E8-A68E-5304918213D2}"/>
              </a:ext>
            </a:extLst>
          </p:cNvPr>
          <p:cNvSpPr txBox="1"/>
          <p:nvPr/>
        </p:nvSpPr>
        <p:spPr>
          <a:xfrm>
            <a:off x="2266949" y="3009900"/>
            <a:ext cx="141732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US" sz="54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Tesla was quoted as saying to a group of English scientists only months after the opening of the Niagara Power Station (1895),</a:t>
            </a:r>
          </a:p>
          <a:p>
            <a:pPr algn="ctr" eaLnBrk="1" hangingPunct="1"/>
            <a:r>
              <a:rPr lang="en-US" sz="54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 </a:t>
            </a:r>
          </a:p>
          <a:p>
            <a:pPr algn="ctr" eaLnBrk="1" hangingPunct="1"/>
            <a:r>
              <a:rPr lang="en-US" sz="54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 </a:t>
            </a:r>
            <a:r>
              <a:rPr lang="ja-JP" altLang="en-US" sz="54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“</a:t>
            </a:r>
            <a:r>
              <a:rPr lang="en-US" sz="54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The electricity I have invented will prove to be one of the most dangerous things on Earth to man and I</a:t>
            </a:r>
            <a:r>
              <a:rPr lang="en-AU" sz="54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’</a:t>
            </a:r>
            <a:r>
              <a:rPr lang="en-US" sz="54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m looking at an alternative.</a:t>
            </a:r>
            <a:r>
              <a:rPr lang="ja-JP" altLang="en-US" sz="54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”</a:t>
            </a:r>
            <a:r>
              <a:rPr lang="en-US" sz="54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23140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cture containing indoor, blue, colorful, decorated&#10;&#10;Description automatically generated">
            <a:extLst>
              <a:ext uri="{FF2B5EF4-FFF2-40B4-BE49-F238E27FC236}">
                <a16:creationId xmlns:a16="http://schemas.microsoft.com/office/drawing/2014/main" id="{FACFF58B-6FC6-4D9E-8440-2E29BFFFCA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90" r="-204"/>
          <a:stretch/>
        </p:blipFill>
        <p:spPr>
          <a:xfrm>
            <a:off x="0" y="0"/>
            <a:ext cx="18745200" cy="1055135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0812C99-789C-426A-8BE6-A97D6DEB225F}"/>
              </a:ext>
            </a:extLst>
          </p:cNvPr>
          <p:cNvSpPr/>
          <p:nvPr/>
        </p:nvSpPr>
        <p:spPr>
          <a:xfrm>
            <a:off x="723899" y="632369"/>
            <a:ext cx="16840200" cy="9022262"/>
          </a:xfrm>
          <a:prstGeom prst="rect">
            <a:avLst/>
          </a:prstGeom>
          <a:solidFill>
            <a:schemeClr val="lt1">
              <a:alpha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8" name="Group 8"/>
          <p:cNvGrpSpPr/>
          <p:nvPr/>
        </p:nvGrpSpPr>
        <p:grpSpPr>
          <a:xfrm>
            <a:off x="1143000" y="1726253"/>
            <a:ext cx="16421099" cy="3036433"/>
            <a:chOff x="0" y="1403146"/>
            <a:chExt cx="10820400" cy="4048577"/>
          </a:xfrm>
        </p:grpSpPr>
        <p:sp>
          <p:nvSpPr>
            <p:cNvPr id="9" name="TextBox 9"/>
            <p:cNvSpPr txBox="1"/>
            <p:nvPr/>
          </p:nvSpPr>
          <p:spPr>
            <a:xfrm>
              <a:off x="0" y="1403146"/>
              <a:ext cx="10820400" cy="21672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700"/>
                </a:lnSpc>
              </a:pPr>
              <a:endParaRPr lang="en-US" sz="13000" dirty="0">
                <a:solidFill>
                  <a:srgbClr val="103779"/>
                </a:solidFill>
                <a:latin typeface="Halant Medium Bold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4887466"/>
              <a:ext cx="10820400" cy="5642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endParaRPr lang="en-US" sz="3000" spc="150" dirty="0">
                <a:solidFill>
                  <a:srgbClr val="103779"/>
                </a:solidFill>
                <a:latin typeface="Assistant Regular"/>
              </a:endParaRPr>
            </a:p>
          </p:txBody>
        </p:sp>
      </p:grpSp>
      <p:pic>
        <p:nvPicPr>
          <p:cNvPr id="7" name="Picture 2" descr="tesla4">
            <a:extLst>
              <a:ext uri="{FF2B5EF4-FFF2-40B4-BE49-F238E27FC236}">
                <a16:creationId xmlns:a16="http://schemas.microsoft.com/office/drawing/2014/main" id="{CB9072D2-923D-4811-8AFD-0865D7F7A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223" y="1238191"/>
            <a:ext cx="6588401" cy="7810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CB5270B-6B9A-48F9-8894-4454E277C1D6}"/>
              </a:ext>
            </a:extLst>
          </p:cNvPr>
          <p:cNvSpPr txBox="1"/>
          <p:nvPr/>
        </p:nvSpPr>
        <p:spPr>
          <a:xfrm>
            <a:off x="10258092" y="2605390"/>
            <a:ext cx="688690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Wardenclyffe</a:t>
            </a:r>
            <a:r>
              <a:rPr lang="en-US" sz="60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 Tower. </a:t>
            </a:r>
          </a:p>
          <a:p>
            <a:pPr algn="ctr"/>
            <a:r>
              <a:rPr lang="en-US" sz="6000" dirty="0">
                <a:solidFill>
                  <a:schemeClr val="tx2"/>
                </a:solidFill>
                <a:latin typeface="Halant Medium Bold" panose="020B0604020202020204" charset="0"/>
                <a:cs typeface="Halant Medium Bold" panose="020B0604020202020204" charset="0"/>
              </a:rPr>
              <a:t>Nikola Tesla had the tower built in 1901 to transmit free energy. </a:t>
            </a:r>
          </a:p>
        </p:txBody>
      </p:sp>
    </p:spTree>
    <p:extLst>
      <p:ext uri="{BB962C8B-B14F-4D97-AF65-F5344CB8AC3E}">
        <p14:creationId xmlns:p14="http://schemas.microsoft.com/office/powerpoint/2010/main" val="7432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84654</TotalTime>
  <Words>917</Words>
  <Application>Microsoft Office PowerPoint</Application>
  <PresentationFormat>Custom</PresentationFormat>
  <Paragraphs>176</Paragraphs>
  <Slides>73</Slides>
  <Notes>5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73</vt:i4>
      </vt:variant>
    </vt:vector>
  </HeadingPairs>
  <TitlesOfParts>
    <vt:vector size="83" baseType="lpstr">
      <vt:lpstr>Calibri</vt:lpstr>
      <vt:lpstr>Arial</vt:lpstr>
      <vt:lpstr>Halant Medium Bold</vt:lpstr>
      <vt:lpstr>Assistant Regular</vt:lpstr>
      <vt:lpstr>YADK36tItIs 0</vt:lpstr>
      <vt:lpstr>Halant Medium</vt:lpstr>
      <vt:lpstr>Comic Sans MS</vt:lpstr>
      <vt:lpstr>Times New Roman</vt:lpstr>
      <vt:lpstr>Office Theme</vt:lpstr>
      <vt:lpstr>Default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Pink Yellow and Blue Digital Collage Beauty Marketing Presentation</dc:title>
  <dc:creator>kathleen kingsbury</dc:creator>
  <cp:lastModifiedBy>ZaKaiRan SheeHan</cp:lastModifiedBy>
  <cp:revision>163</cp:revision>
  <dcterms:created xsi:type="dcterms:W3CDTF">2006-08-16T00:00:00Z</dcterms:created>
  <dcterms:modified xsi:type="dcterms:W3CDTF">2025-11-30T01:09:15Z</dcterms:modified>
  <dc:identifier>DAEX2OHaB_I</dc:identifier>
</cp:coreProperties>
</file>